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6858000" cx="12192000"/>
  <p:notesSz cx="6858000" cy="9144000"/>
  <p:embeddedFontLst>
    <p:embeddedFont>
      <p:font typeface="Quattrocento Sans"/>
      <p:regular r:id="rId52"/>
      <p:bold r:id="rId53"/>
      <p:italic r:id="rId54"/>
      <p:boldItalic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56" roundtripDataSignature="AMtx7miDYul2qtCBme2vjTuGlQJK/D7AG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QuattrocentoSans-bold.fntdata"/><Relationship Id="rId52" Type="http://schemas.openxmlformats.org/officeDocument/2006/relationships/font" Target="fonts/QuattrocentoSans-regular.fntdata"/><Relationship Id="rId11" Type="http://schemas.openxmlformats.org/officeDocument/2006/relationships/slide" Target="slides/slide6.xml"/><Relationship Id="rId55" Type="http://schemas.openxmlformats.org/officeDocument/2006/relationships/font" Target="fonts/QuattrocentoSans-boldItalic.fntdata"/><Relationship Id="rId10" Type="http://schemas.openxmlformats.org/officeDocument/2006/relationships/slide" Target="slides/slide5.xml"/><Relationship Id="rId54" Type="http://schemas.openxmlformats.org/officeDocument/2006/relationships/font" Target="fonts/Quattrocento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8"/>
          <p:cNvSpPr txBox="1"/>
          <p:nvPr>
            <p:ph type="ctrTitle"/>
          </p:nvPr>
        </p:nvSpPr>
        <p:spPr>
          <a:xfrm>
            <a:off x="1595269" y="1122363"/>
            <a:ext cx="9001462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Bookman Old Style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8"/>
          <p:cNvSpPr txBox="1"/>
          <p:nvPr>
            <p:ph idx="1" type="subTitle"/>
          </p:nvPr>
        </p:nvSpPr>
        <p:spPr>
          <a:xfrm>
            <a:off x="1595269" y="3602038"/>
            <a:ext cx="9001462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4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7"/>
          <p:cNvSpPr txBox="1"/>
          <p:nvPr>
            <p:ph type="title"/>
          </p:nvPr>
        </p:nvSpPr>
        <p:spPr>
          <a:xfrm>
            <a:off x="913806" y="4289372"/>
            <a:ext cx="10367564" cy="81935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7"/>
          <p:cNvSpPr/>
          <p:nvPr>
            <p:ph idx="2" type="pic"/>
          </p:nvPr>
        </p:nvSpPr>
        <p:spPr>
          <a:xfrm>
            <a:off x="913806" y="621321"/>
            <a:ext cx="10367564" cy="3379735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71" name="Google Shape;71;p57"/>
          <p:cNvSpPr txBox="1"/>
          <p:nvPr>
            <p:ph idx="1" type="body"/>
          </p:nvPr>
        </p:nvSpPr>
        <p:spPr>
          <a:xfrm>
            <a:off x="913795" y="5108728"/>
            <a:ext cx="10365998" cy="682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2" name="Google Shape;72;p5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5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58"/>
          <p:cNvSpPr txBox="1"/>
          <p:nvPr>
            <p:ph type="title"/>
          </p:nvPr>
        </p:nvSpPr>
        <p:spPr>
          <a:xfrm>
            <a:off x="913795" y="609600"/>
            <a:ext cx="10353762" cy="3424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58"/>
          <p:cNvSpPr txBox="1"/>
          <p:nvPr>
            <p:ph idx="1" type="body"/>
          </p:nvPr>
        </p:nvSpPr>
        <p:spPr>
          <a:xfrm>
            <a:off x="913795" y="4204820"/>
            <a:ext cx="10353761" cy="1592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58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8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58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9"/>
          <p:cNvSpPr txBox="1"/>
          <p:nvPr>
            <p:ph type="title"/>
          </p:nvPr>
        </p:nvSpPr>
        <p:spPr>
          <a:xfrm>
            <a:off x="1446212" y="609600"/>
            <a:ext cx="9302752" cy="299290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59"/>
          <p:cNvSpPr txBox="1"/>
          <p:nvPr>
            <p:ph idx="1" type="body"/>
          </p:nvPr>
        </p:nvSpPr>
        <p:spPr>
          <a:xfrm>
            <a:off x="1720644" y="3610032"/>
            <a:ext cx="8752299" cy="426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59"/>
          <p:cNvSpPr txBox="1"/>
          <p:nvPr>
            <p:ph idx="2" type="body"/>
          </p:nvPr>
        </p:nvSpPr>
        <p:spPr>
          <a:xfrm>
            <a:off x="913794" y="4204821"/>
            <a:ext cx="10353762" cy="15863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85" name="Google Shape;85;p5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5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5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8" name="Google Shape;88;p59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“</a:t>
            </a:r>
            <a:endParaRPr/>
          </a:p>
        </p:txBody>
      </p:sp>
      <p:sp>
        <p:nvSpPr>
          <p:cNvPr id="89" name="Google Shape;89;p59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Rockwell"/>
              <a:buNone/>
            </a:pPr>
            <a:r>
              <a:rPr b="0" i="0" lang="en-US" sz="8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0"/>
          <p:cNvSpPr txBox="1"/>
          <p:nvPr>
            <p:ph type="title"/>
          </p:nvPr>
        </p:nvSpPr>
        <p:spPr>
          <a:xfrm>
            <a:off x="913806" y="2126942"/>
            <a:ext cx="10355327" cy="25118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60"/>
          <p:cNvSpPr txBox="1"/>
          <p:nvPr>
            <p:ph idx="1" type="body"/>
          </p:nvPr>
        </p:nvSpPr>
        <p:spPr>
          <a:xfrm>
            <a:off x="913794" y="4650556"/>
            <a:ext cx="10353763" cy="11406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6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6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6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61"/>
          <p:cNvSpPr txBox="1"/>
          <p:nvPr>
            <p:ph type="title"/>
          </p:nvPr>
        </p:nvSpPr>
        <p:spPr>
          <a:xfrm>
            <a:off x="913794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61"/>
          <p:cNvSpPr txBox="1"/>
          <p:nvPr>
            <p:ph idx="1" type="body"/>
          </p:nvPr>
        </p:nvSpPr>
        <p:spPr>
          <a:xfrm>
            <a:off x="913794" y="2088319"/>
            <a:ext cx="3298956" cy="8233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9" name="Google Shape;99;p61"/>
          <p:cNvSpPr txBox="1"/>
          <p:nvPr>
            <p:ph idx="2" type="body"/>
          </p:nvPr>
        </p:nvSpPr>
        <p:spPr>
          <a:xfrm>
            <a:off x="913794" y="2911624"/>
            <a:ext cx="3298956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0" name="Google Shape;100;p61"/>
          <p:cNvSpPr txBox="1"/>
          <p:nvPr>
            <p:ph idx="3" type="body"/>
          </p:nvPr>
        </p:nvSpPr>
        <p:spPr>
          <a:xfrm>
            <a:off x="4444878" y="2088320"/>
            <a:ext cx="3298558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1" name="Google Shape;101;p61"/>
          <p:cNvSpPr txBox="1"/>
          <p:nvPr>
            <p:ph idx="4" type="body"/>
          </p:nvPr>
        </p:nvSpPr>
        <p:spPr>
          <a:xfrm>
            <a:off x="4444878" y="2911624"/>
            <a:ext cx="329982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2" name="Google Shape;102;p61"/>
          <p:cNvSpPr txBox="1"/>
          <p:nvPr>
            <p:ph idx="5" type="body"/>
          </p:nvPr>
        </p:nvSpPr>
        <p:spPr>
          <a:xfrm>
            <a:off x="7973298" y="2088320"/>
            <a:ext cx="3291211" cy="8233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0"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03" name="Google Shape;103;p61"/>
          <p:cNvSpPr txBox="1"/>
          <p:nvPr>
            <p:ph idx="6" type="body"/>
          </p:nvPr>
        </p:nvSpPr>
        <p:spPr>
          <a:xfrm>
            <a:off x="7976346" y="2911624"/>
            <a:ext cx="3291211" cy="2879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4" name="Google Shape;104;p6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6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62"/>
          <p:cNvSpPr txBox="1"/>
          <p:nvPr>
            <p:ph type="title"/>
          </p:nvPr>
        </p:nvSpPr>
        <p:spPr>
          <a:xfrm>
            <a:off x="913795" y="609600"/>
            <a:ext cx="1035376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62"/>
          <p:cNvSpPr txBox="1"/>
          <p:nvPr>
            <p:ph idx="1" type="body"/>
          </p:nvPr>
        </p:nvSpPr>
        <p:spPr>
          <a:xfrm>
            <a:off x="913795" y="4195899"/>
            <a:ext cx="329895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0" name="Google Shape;110;p62"/>
          <p:cNvSpPr/>
          <p:nvPr>
            <p:ph idx="2" type="pic"/>
          </p:nvPr>
        </p:nvSpPr>
        <p:spPr>
          <a:xfrm>
            <a:off x="1092020" y="2298987"/>
            <a:ext cx="2940050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1" name="Google Shape;111;p62"/>
          <p:cNvSpPr txBox="1"/>
          <p:nvPr>
            <p:ph idx="3" type="body"/>
          </p:nvPr>
        </p:nvSpPr>
        <p:spPr>
          <a:xfrm>
            <a:off x="913795" y="4772161"/>
            <a:ext cx="3298955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2" name="Google Shape;112;p62"/>
          <p:cNvSpPr txBox="1"/>
          <p:nvPr>
            <p:ph idx="4" type="body"/>
          </p:nvPr>
        </p:nvSpPr>
        <p:spPr>
          <a:xfrm>
            <a:off x="4442701" y="4195899"/>
            <a:ext cx="329898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3" name="Google Shape;113;p62"/>
          <p:cNvSpPr/>
          <p:nvPr>
            <p:ph idx="5" type="pic"/>
          </p:nvPr>
        </p:nvSpPr>
        <p:spPr>
          <a:xfrm>
            <a:off x="4568996" y="2298987"/>
            <a:ext cx="2930525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4" name="Google Shape;114;p62"/>
          <p:cNvSpPr txBox="1"/>
          <p:nvPr>
            <p:ph idx="6" type="body"/>
          </p:nvPr>
        </p:nvSpPr>
        <p:spPr>
          <a:xfrm>
            <a:off x="4441348" y="4772160"/>
            <a:ext cx="3300336" cy="1019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5" name="Google Shape;115;p62"/>
          <p:cNvSpPr txBox="1"/>
          <p:nvPr>
            <p:ph idx="7" type="body"/>
          </p:nvPr>
        </p:nvSpPr>
        <p:spPr>
          <a:xfrm>
            <a:off x="7973423" y="4195899"/>
            <a:ext cx="328990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0" sz="20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6" name="Google Shape;116;p62"/>
          <p:cNvSpPr/>
          <p:nvPr>
            <p:ph idx="8" type="pic"/>
          </p:nvPr>
        </p:nvSpPr>
        <p:spPr>
          <a:xfrm>
            <a:off x="8152803" y="2298987"/>
            <a:ext cx="2932113" cy="1524000"/>
          </a:xfrm>
          <a:prstGeom prst="roundRect">
            <a:avLst>
              <a:gd fmla="val 0" name="adj"/>
            </a:avLst>
          </a:prstGeom>
          <a:noFill/>
          <a:ln cap="sq" cmpd="sng" w="14605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117" name="Google Shape;117;p62"/>
          <p:cNvSpPr txBox="1"/>
          <p:nvPr>
            <p:ph idx="9" type="body"/>
          </p:nvPr>
        </p:nvSpPr>
        <p:spPr>
          <a:xfrm>
            <a:off x="7973298" y="4772161"/>
            <a:ext cx="3294258" cy="1019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8" name="Google Shape;118;p6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6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6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6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63"/>
          <p:cNvSpPr txBox="1"/>
          <p:nvPr>
            <p:ph idx="1" type="body"/>
          </p:nvPr>
        </p:nvSpPr>
        <p:spPr>
          <a:xfrm rot="5400000">
            <a:off x="4243108" y="-1233249"/>
            <a:ext cx="3695136" cy="10353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4" name="Google Shape;124;p6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6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6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4"/>
          <p:cNvSpPr txBox="1"/>
          <p:nvPr>
            <p:ph type="title"/>
          </p:nvPr>
        </p:nvSpPr>
        <p:spPr>
          <a:xfrm rot="5400000">
            <a:off x="7405428" y="1929071"/>
            <a:ext cx="5181601" cy="254265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64"/>
          <p:cNvSpPr txBox="1"/>
          <p:nvPr>
            <p:ph idx="1" type="body"/>
          </p:nvPr>
        </p:nvSpPr>
        <p:spPr>
          <a:xfrm rot="5400000">
            <a:off x="2152346" y="-628953"/>
            <a:ext cx="5181601" cy="76587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6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6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6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9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9"/>
          <p:cNvSpPr txBox="1"/>
          <p:nvPr>
            <p:ph idx="1" type="body"/>
          </p:nvPr>
        </p:nvSpPr>
        <p:spPr>
          <a:xfrm>
            <a:off x="913795" y="2088319"/>
            <a:ext cx="510600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49"/>
          <p:cNvSpPr txBox="1"/>
          <p:nvPr>
            <p:ph idx="2" type="body"/>
          </p:nvPr>
        </p:nvSpPr>
        <p:spPr>
          <a:xfrm>
            <a:off x="6173403" y="2088319"/>
            <a:ext cx="5094154" cy="3702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49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9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9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0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0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50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0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0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1"/>
          <p:cNvSpPr txBox="1"/>
          <p:nvPr>
            <p:ph type="title"/>
          </p:nvPr>
        </p:nvSpPr>
        <p:spPr>
          <a:xfrm>
            <a:off x="1229244" y="657226"/>
            <a:ext cx="9733512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sz="3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1"/>
          <p:cNvSpPr txBox="1"/>
          <p:nvPr>
            <p:ph idx="1" type="body"/>
          </p:nvPr>
        </p:nvSpPr>
        <p:spPr>
          <a:xfrm>
            <a:off x="1229244" y="3602038"/>
            <a:ext cx="9733512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51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1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1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2"/>
          <p:cNvSpPr txBox="1"/>
          <p:nvPr>
            <p:ph type="title"/>
          </p:nvPr>
        </p:nvSpPr>
        <p:spPr>
          <a:xfrm>
            <a:off x="913795" y="609600"/>
            <a:ext cx="1035376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2"/>
          <p:cNvSpPr txBox="1"/>
          <p:nvPr>
            <p:ph idx="1" type="body"/>
          </p:nvPr>
        </p:nvSpPr>
        <p:spPr>
          <a:xfrm>
            <a:off x="1141804" y="2088320"/>
            <a:ext cx="4879199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2"/>
          <p:cNvSpPr txBox="1"/>
          <p:nvPr>
            <p:ph idx="2" type="body"/>
          </p:nvPr>
        </p:nvSpPr>
        <p:spPr>
          <a:xfrm>
            <a:off x="913795" y="2912232"/>
            <a:ext cx="5107208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2"/>
          <p:cNvSpPr txBox="1"/>
          <p:nvPr>
            <p:ph idx="3" type="body"/>
          </p:nvPr>
        </p:nvSpPr>
        <p:spPr>
          <a:xfrm>
            <a:off x="6402003" y="2088320"/>
            <a:ext cx="4865554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2"/>
          <p:cNvSpPr txBox="1"/>
          <p:nvPr>
            <p:ph idx="4" type="body"/>
          </p:nvPr>
        </p:nvSpPr>
        <p:spPr>
          <a:xfrm>
            <a:off x="6172200" y="2912232"/>
            <a:ext cx="5095357" cy="28789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2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2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2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3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3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3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3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4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4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4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5"/>
          <p:cNvSpPr txBox="1"/>
          <p:nvPr>
            <p:ph type="title"/>
          </p:nvPr>
        </p:nvSpPr>
        <p:spPr>
          <a:xfrm>
            <a:off x="917228" y="609600"/>
            <a:ext cx="3932237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Bookman Old Style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5"/>
          <p:cNvSpPr txBox="1"/>
          <p:nvPr>
            <p:ph idx="1" type="body"/>
          </p:nvPr>
        </p:nvSpPr>
        <p:spPr>
          <a:xfrm>
            <a:off x="5078064" y="609600"/>
            <a:ext cx="6189492" cy="518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55"/>
          <p:cNvSpPr txBox="1"/>
          <p:nvPr>
            <p:ph idx="2" type="body"/>
          </p:nvPr>
        </p:nvSpPr>
        <p:spPr>
          <a:xfrm>
            <a:off x="917228" y="2971800"/>
            <a:ext cx="3932237" cy="28193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5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5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5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6"/>
          <p:cNvSpPr txBox="1"/>
          <p:nvPr>
            <p:ph type="title"/>
          </p:nvPr>
        </p:nvSpPr>
        <p:spPr>
          <a:xfrm>
            <a:off x="917227" y="609600"/>
            <a:ext cx="5929773" cy="23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Bookman Old Style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6"/>
          <p:cNvSpPr/>
          <p:nvPr>
            <p:ph idx="2" type="pic"/>
          </p:nvPr>
        </p:nvSpPr>
        <p:spPr>
          <a:xfrm>
            <a:off x="7424804" y="758881"/>
            <a:ext cx="3255356" cy="4883038"/>
          </a:xfrm>
          <a:prstGeom prst="rect">
            <a:avLst/>
          </a:prstGeom>
          <a:noFill/>
          <a:ln cap="sq" cmpd="sng" w="1905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sp>
      <p:sp>
        <p:nvSpPr>
          <p:cNvPr id="64" name="Google Shape;64;p56"/>
          <p:cNvSpPr txBox="1"/>
          <p:nvPr>
            <p:ph idx="1" type="body"/>
          </p:nvPr>
        </p:nvSpPr>
        <p:spPr>
          <a:xfrm>
            <a:off x="913794" y="2971800"/>
            <a:ext cx="5934950" cy="2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1pPr>
            <a:lvl2pPr indent="-228600" lvl="1" marL="914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6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6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6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7"/>
          <p:cNvSpPr txBox="1"/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00"/>
              <a:buFont typeface="Bookman Old Style"/>
              <a:buNone/>
              <a:defRPr b="1" i="0" sz="3400" u="none" cap="none" strike="noStrike">
                <a:solidFill>
                  <a:schemeClr val="lt1"/>
                </a:solidFill>
                <a:latin typeface="Bookman Old Style"/>
                <a:ea typeface="Bookman Old Style"/>
                <a:cs typeface="Bookman Old Style"/>
                <a:sym typeface="Bookman Old Styl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7"/>
          <p:cNvSpPr txBox="1"/>
          <p:nvPr>
            <p:ph idx="1" type="body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marR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-342900" lvl="1" marL="914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-330200" lvl="2" marL="1371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-317500" lvl="3" marL="1828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-304800" lvl="4" marL="22860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-304800" lvl="5" marL="27432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-304800" lvl="6" marL="32004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-304800" lvl="7" marL="36576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-304800" lvl="8" marL="4114800" marR="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8" name="Google Shape;8;p47"/>
          <p:cNvSpPr txBox="1"/>
          <p:nvPr>
            <p:ph idx="10" type="dt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9" name="Google Shape;9;p47"/>
          <p:cNvSpPr txBox="1"/>
          <p:nvPr>
            <p:ph idx="11" type="ftr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/>
        </p:txBody>
      </p:sp>
      <p:sp>
        <p:nvSpPr>
          <p:cNvPr id="10" name="Google Shape;10;p47"/>
          <p:cNvSpPr txBox="1"/>
          <p:nvPr>
            <p:ph idx="12" type="sldNum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0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iis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learn.microsoft.com/en-us/previous-versions/aspnet/2wawkw1c(v=vs.100)" TargetMode="External"/><Relationship Id="rId4" Type="http://schemas.openxmlformats.org/officeDocument/2006/relationships/hyperlink" Target="https://book.hacktricks.xyz/pentesting-web/deserialization/exploiting-__viewstate-knowing-the-secret" TargetMode="External"/><Relationship Id="rId9" Type="http://schemas.openxmlformats.org/officeDocument/2006/relationships/hyperlink" Target="https://www.youtube.com/watch?v=HU89u0rQXf4" TargetMode="External"/><Relationship Id="rId5" Type="http://schemas.openxmlformats.org/officeDocument/2006/relationships/hyperlink" Target="https://github.com/bitquark/shortscan" TargetMode="External"/><Relationship Id="rId6" Type="http://schemas.openxmlformats.org/officeDocument/2006/relationships/hyperlink" Target="https://twitter.com/ctbbpodcast/status/1688607912434819073" TargetMode="External"/><Relationship Id="rId7" Type="http://schemas.openxmlformats.org/officeDocument/2006/relationships/hyperlink" Target="https://www.youtube.com/watch?v=HrJW6Y9kHC4" TargetMode="External"/><Relationship Id="rId8" Type="http://schemas.openxmlformats.org/officeDocument/2006/relationships/hyperlink" Target="https://www.youtube.com/watch?v=cqM-MdPkaWo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127.0.0.1/" TargetMode="External"/><Relationship Id="rId4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twitter.com/GodfatherOrwa" TargetMode="External"/><Relationship Id="rId4" Type="http://schemas.openxmlformats.org/officeDocument/2006/relationships/hyperlink" Target="https://bugcrowd.com/orwagodfather" TargetMode="External"/><Relationship Id="rId5" Type="http://schemas.openxmlformats.org/officeDocument/2006/relationships/hyperlink" Target="https://hackerone.com/mr-hakha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projectdiscovery/nuclei-templates/blob/d6636f9169920d3ccefc692bc1a6136e2deb9205/fuzzing/iis-shortname.yaml" TargetMode="External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orwagodfather/WordList/blob/main/iis.txt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"/>
          <p:cNvSpPr txBox="1"/>
          <p:nvPr>
            <p:ph type="ctrTitle"/>
          </p:nvPr>
        </p:nvSpPr>
        <p:spPr>
          <a:xfrm>
            <a:off x="1180123" y="1122362"/>
            <a:ext cx="9416608" cy="348871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600"/>
              <a:buFont typeface="Arial"/>
              <a:buNone/>
            </a:pPr>
            <a:br>
              <a:rPr i="0" lang="en-US" sz="6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i="0" lang="en-US" sz="6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THE POWER </a:t>
            </a:r>
            <a:br>
              <a:rPr i="0" lang="en-US" sz="6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OF</a:t>
            </a:r>
            <a:br>
              <a:rPr lang="en-US" sz="6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6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RECON</a:t>
            </a:r>
            <a:endParaRPr sz="6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 txBox="1"/>
          <p:nvPr>
            <p:ph idx="1" type="subTitle"/>
          </p:nvPr>
        </p:nvSpPr>
        <p:spPr>
          <a:xfrm>
            <a:off x="898770" y="3842116"/>
            <a:ext cx="9697962" cy="2605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t/>
            </a:r>
            <a:endParaRPr sz="5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5400"/>
              <a:buNone/>
            </a:pPr>
            <a:r>
              <a:rPr lang="en-US" sz="5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OrwaGodfahter</a:t>
            </a:r>
            <a:endParaRPr/>
          </a:p>
        </p:txBody>
      </p:sp>
      <p:pic>
        <p:nvPicPr>
          <p:cNvPr id="139" name="Google Shape;13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3681" y="103517"/>
            <a:ext cx="9034576" cy="1633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0"/>
          <p:cNvSpPr txBox="1"/>
          <p:nvPr>
            <p:ph idx="1" type="body"/>
          </p:nvPr>
        </p:nvSpPr>
        <p:spPr>
          <a:xfrm>
            <a:off x="228600" y="677332"/>
            <a:ext cx="11861800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$</a:t>
            </a:r>
            <a:r>
              <a:rPr lang="en-US" sz="2800"/>
              <a:t> shortscan https://bsidesahmedabad.in/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$ </a:t>
            </a:r>
            <a:r>
              <a:rPr lang="en-US" sz="2800"/>
              <a:t>shortscan https://bsidesahmedabad.in/admin/</a:t>
            </a:r>
            <a:endParaRPr sz="2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$</a:t>
            </a:r>
            <a:r>
              <a:rPr lang="en-US" sz="2800"/>
              <a:t> shortscan https://bsidesahmedabad.in/test/</a:t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FFUF fuzzing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ffuf -w iis.txt -u </a:t>
            </a:r>
            <a:r>
              <a:rPr lang="en-US" sz="2800"/>
              <a:t>https://bsidesahmedabad.in/FUZZ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US" sz="2800">
                <a:latin typeface="Arial"/>
                <a:ea typeface="Arial"/>
                <a:cs typeface="Arial"/>
                <a:sym typeface="Arial"/>
              </a:rPr>
              <a:t> ffuf -w iis.txt -u </a:t>
            </a:r>
            <a:r>
              <a:rPr lang="en-US" sz="2800"/>
              <a:t>https://bsidesahmedabad.in/shortnameFUZZ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800"/>
              <a:t>Shortname-FUZZ / shortname_FUZZ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1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6" name="Google Shape;216;p1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924349"/>
            <a:ext cx="11861800" cy="5687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2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12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00" y="863600"/>
            <a:ext cx="12090400" cy="599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8" name="Google Shape;228;p13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933" y="818573"/>
            <a:ext cx="11929534" cy="60394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4"/>
          <p:cNvSpPr txBox="1"/>
          <p:nvPr>
            <p:ph type="title"/>
          </p:nvPr>
        </p:nvSpPr>
        <p:spPr>
          <a:xfrm>
            <a:off x="1058333" y="-355599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4"/>
          <p:cNvSpPr txBox="1"/>
          <p:nvPr>
            <p:ph idx="1" type="body"/>
          </p:nvPr>
        </p:nvSpPr>
        <p:spPr>
          <a:xfrm>
            <a:off x="228600" y="677332"/>
            <a:ext cx="11861800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1000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Tips to complete the shortname and get a valid Dir/file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800" u="sng">
                <a:solidFill>
                  <a:schemeClr val="hlink"/>
                </a:solidFill>
                <a:hlinkClick r:id="rId3"/>
              </a:rPr>
              <a:t>https://IIS/</a:t>
            </a:r>
            <a:endParaRPr sz="2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lang="en-US" sz="2800"/>
              <a:t> </a:t>
            </a:r>
            <a:r>
              <a:rPr b="1" i="1" lang="en-US"/>
              <a:t>[+] Identified directories: 1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i="1" lang="en-US"/>
              <a:t> |_ </a:t>
            </a:r>
            <a:r>
              <a:rPr b="1" i="1" lang="en-US">
                <a:solidFill>
                  <a:srgbClr val="FF0000"/>
                </a:solidFill>
              </a:rPr>
              <a:t>DS_STO</a:t>
            </a:r>
            <a:r>
              <a:rPr b="1" i="1" lang="en-US"/>
              <a:t>~1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i="1" lang="en-US"/>
              <a:t>Identified files: 1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i="1" lang="en-US"/>
              <a:t>|_ </a:t>
            </a:r>
            <a:r>
              <a:rPr b="1" i="1" lang="en-US">
                <a:solidFill>
                  <a:srgbClr val="FF0000"/>
                </a:solidFill>
              </a:rPr>
              <a:t>DESKTOP</a:t>
            </a:r>
            <a:r>
              <a:rPr b="1" i="1" lang="en-US"/>
              <a:t>~1.ZIP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ct val="100000"/>
              <a:buAutoNum type="arabicParenR"/>
            </a:pPr>
            <a:r>
              <a:rPr b="1" i="1" lang="en-US" sz="2800">
                <a:solidFill>
                  <a:srgbClr val="FF0000"/>
                </a:solidFill>
              </a:rPr>
              <a:t>FFUF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$ </a:t>
            </a:r>
            <a:r>
              <a:rPr b="1" i="1" lang="en-US" sz="2700">
                <a:latin typeface="Arial"/>
                <a:ea typeface="Arial"/>
                <a:cs typeface="Arial"/>
                <a:sym typeface="Arial"/>
              </a:rPr>
              <a:t>ffuf -w iis.txt -u https://IIS/ds_stoFUZZ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$</a:t>
            </a:r>
            <a:r>
              <a:rPr b="1" i="1" lang="en-US" sz="2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700">
                <a:latin typeface="Arial"/>
                <a:ea typeface="Arial"/>
                <a:cs typeface="Arial"/>
                <a:sym typeface="Arial"/>
              </a:rPr>
              <a:t>ffuf -w iis.txt -u https://IIS/desktopFUZZ.zip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$</a:t>
            </a:r>
            <a:r>
              <a:rPr b="1" i="1" lang="en-US" sz="2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700">
                <a:latin typeface="Arial"/>
                <a:ea typeface="Arial"/>
                <a:cs typeface="Arial"/>
                <a:sym typeface="Arial"/>
              </a:rPr>
              <a:t>ffuf -w iis.txt -u https://IIS/desktop-FUZZ.zip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$</a:t>
            </a:r>
            <a:r>
              <a:rPr b="1" i="1" lang="en-US" sz="2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700">
                <a:latin typeface="Arial"/>
                <a:ea typeface="Arial"/>
                <a:cs typeface="Arial"/>
                <a:sym typeface="Arial"/>
              </a:rPr>
              <a:t>ffuf -w iis.txt -u https://IIS/desktop_FUZZ.zip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$</a:t>
            </a:r>
            <a:r>
              <a:rPr b="1" i="1" lang="en-US" sz="28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1" lang="en-US" sz="2700">
                <a:latin typeface="Arial"/>
                <a:ea typeface="Arial"/>
                <a:cs typeface="Arial"/>
                <a:sym typeface="Arial"/>
              </a:rPr>
              <a:t>ffuf -w iis.txt -u https://IIS/desktop%20FUZZ.zip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b="1" i="1" sz="2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b="1" i="1" sz="2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>
            <p:ph type="title"/>
          </p:nvPr>
        </p:nvSpPr>
        <p:spPr>
          <a:xfrm>
            <a:off x="1058333" y="-355599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5"/>
          <p:cNvSpPr txBox="1"/>
          <p:nvPr>
            <p:ph idx="1" type="body"/>
          </p:nvPr>
        </p:nvSpPr>
        <p:spPr>
          <a:xfrm>
            <a:off x="228600" y="677332"/>
            <a:ext cx="11861800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Tips to complete the shortname and get a valid Dir/file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i="1" lang="en-US" sz="2800">
                <a:solidFill>
                  <a:srgbClr val="FF0000"/>
                </a:solidFill>
              </a:rPr>
              <a:t>2) Github dorking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i="1" lang="en-US" sz="2800"/>
              <a:t>Path:/ds_sto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1" y="2453543"/>
            <a:ext cx="11264238" cy="43228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"/>
          <p:cNvSpPr txBox="1"/>
          <p:nvPr>
            <p:ph type="title"/>
          </p:nvPr>
        </p:nvSpPr>
        <p:spPr>
          <a:xfrm>
            <a:off x="1058333" y="-355599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6"/>
          <p:cNvSpPr txBox="1"/>
          <p:nvPr>
            <p:ph idx="1" type="body"/>
          </p:nvPr>
        </p:nvSpPr>
        <p:spPr>
          <a:xfrm>
            <a:off x="228600" y="677332"/>
            <a:ext cx="11861800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Tips to complete the shortname and get a valid Dir/file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i="1" lang="en-US" sz="2800">
                <a:solidFill>
                  <a:srgbClr val="FF0000"/>
                </a:solidFill>
              </a:rPr>
              <a:t>3) Chat AI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i="1" sz="2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551" y="1924049"/>
            <a:ext cx="11806238" cy="4805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7"/>
          <p:cNvSpPr txBox="1"/>
          <p:nvPr>
            <p:ph type="title"/>
          </p:nvPr>
        </p:nvSpPr>
        <p:spPr>
          <a:xfrm>
            <a:off x="1058333" y="-355599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7"/>
          <p:cNvSpPr txBox="1"/>
          <p:nvPr>
            <p:ph idx="1" type="body"/>
          </p:nvPr>
        </p:nvSpPr>
        <p:spPr>
          <a:xfrm>
            <a:off x="228600" y="677332"/>
            <a:ext cx="11861800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Tips to complete the shortname and get a valid Dir/file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i="1" lang="en-US" sz="2800">
                <a:solidFill>
                  <a:srgbClr val="FF0000"/>
                </a:solidFill>
              </a:rPr>
              <a:t>4) Intruder (numbers 0-100000)/Etc….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i="1" sz="2800"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5" name="Google Shape;25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1" y="1975779"/>
            <a:ext cx="11825288" cy="4748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8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/>
          <p:nvPr>
            <p:ph idx="1" type="body"/>
          </p:nvPr>
        </p:nvSpPr>
        <p:spPr>
          <a:xfrm>
            <a:off x="228600" y="677332"/>
            <a:ext cx="11861800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Dir: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QBTEST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~1 🡺 after fuzzing I found a valid endpoint redirect to test login 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QBTESTicare</a:t>
            </a:r>
            <a:b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1" y="3114675"/>
            <a:ext cx="11820524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9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9"/>
          <p:cNvSpPr txBox="1"/>
          <p:nvPr>
            <p:ph idx="1" type="body"/>
          </p:nvPr>
        </p:nvSpPr>
        <p:spPr>
          <a:xfrm>
            <a:off x="228600" y="677332"/>
            <a:ext cx="11861800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 for critical bugs…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full source backup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i="1" lang="en-US" sz="2800"/>
              <a:t>|_ </a:t>
            </a:r>
            <a:r>
              <a:rPr b="1" i="1" lang="en-US" sz="2800">
                <a:solidFill>
                  <a:srgbClr val="FF0000"/>
                </a:solidFill>
              </a:rPr>
              <a:t>admin</a:t>
            </a:r>
            <a:r>
              <a:rPr b="1" i="1" lang="en-US" sz="2800"/>
              <a:t>~1.ZIP </a:t>
            </a:r>
            <a:r>
              <a:rPr b="1" i="1" lang="en-US" sz="2800">
                <a:solidFill>
                  <a:srgbClr val="FF0000"/>
                </a:solidFill>
              </a:rPr>
              <a:t>🡺</a:t>
            </a:r>
            <a:r>
              <a:rPr b="1" i="1" lang="en-US" sz="2800"/>
              <a:t> with previous tips found </a:t>
            </a:r>
            <a:r>
              <a:rPr b="1" i="1" lang="en-US" sz="2800">
                <a:solidFill>
                  <a:srgbClr val="FF0000"/>
                </a:solidFill>
              </a:rPr>
              <a:t>admin_backup.zip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what i got ???</a:t>
            </a:r>
            <a:b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 credentials in source file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 machine key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 valid unauth upload endpoint 🡺 uploaded a shell to RCE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"/>
          <p:cNvSpPr txBox="1"/>
          <p:nvPr>
            <p:ph type="title"/>
          </p:nvPr>
        </p:nvSpPr>
        <p:spPr>
          <a:xfrm>
            <a:off x="389467" y="0"/>
            <a:ext cx="10878089" cy="10752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ABOUT ME</a:t>
            </a:r>
            <a:endParaRPr/>
          </a:p>
        </p:txBody>
      </p:sp>
      <p:sp>
        <p:nvSpPr>
          <p:cNvPr id="145" name="Google Shape;145;p2"/>
          <p:cNvSpPr txBox="1"/>
          <p:nvPr>
            <p:ph idx="1" type="body"/>
          </p:nvPr>
        </p:nvSpPr>
        <p:spPr>
          <a:xfrm>
            <a:off x="152401" y="1329267"/>
            <a:ext cx="7732142" cy="5180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Orwa Atyat (OrwaGodfather) from Jordan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Full time bug hunter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(Starting bug bounty 2020)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Bugcrowd P1 Warrior Rank: Top 3 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500+ critical/high bug submitted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HOF: Meta / Google / Microsoft / Apple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b="1" lang="en-US" sz="2100"/>
              <a:t>Hack Cup Winner 2022/2023 &amp; Team Captain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Char char="•"/>
            </a:pPr>
            <a:r>
              <a:rPr b="1" lang="en-US" sz="2100">
                <a:latin typeface="Arial"/>
                <a:ea typeface="Arial"/>
                <a:cs typeface="Arial"/>
                <a:sym typeface="Arial"/>
              </a:rPr>
              <a:t>10+ 0Days/CVEs</a:t>
            </a:r>
            <a:endParaRPr b="1"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665" y="1337733"/>
            <a:ext cx="4744202" cy="4995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0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0"/>
          <p:cNvSpPr txBox="1"/>
          <p:nvPr>
            <p:ph idx="1" type="body"/>
          </p:nvPr>
        </p:nvSpPr>
        <p:spPr>
          <a:xfrm>
            <a:off x="228600" y="677332"/>
            <a:ext cx="11861800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Example for critical bugs…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3) DLL file 🡺 export source 🡺 Access to AWS credentials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File: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UTILIT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~1.DLL 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🡺 UTILITies.dll 🡺 send it to </a:t>
            </a: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JetBrains dotPeek</a:t>
            </a:r>
            <a:br>
              <a:rPr b="1" lang="en-US" sz="2800"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exported the project 🡺 start code review </a:t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050" y="3021924"/>
            <a:ext cx="4090988" cy="365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48447" y="3300413"/>
            <a:ext cx="6343441" cy="2967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1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1"/>
          <p:cNvSpPr txBox="1"/>
          <p:nvPr>
            <p:ph idx="1" type="body"/>
          </p:nvPr>
        </p:nvSpPr>
        <p:spPr>
          <a:xfrm>
            <a:off x="175260" y="792480"/>
            <a:ext cx="11915140" cy="606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and there's a more and more and more.....</a:t>
            </a:r>
            <a:b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https://learn.microsoft.com/en-us/previous-versions/aspnet/2wawkw1c(v=vs.100)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https://book.hacktricks.xyz/pentesting-web/deserialization/exploiting-__viewstate-knowing-the-secret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https://github.com/bitquark/shortscan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https://twitter.com/ctbbpodcast/status/1688607912434819073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https://www.youtube.com/watch?v=HrJW6Y9kHC4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https://www.youtube.com/watch?v=cqM-MdPkaWo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None/>
            </a:pPr>
            <a:r>
              <a:rPr b="1" lang="en-US" sz="1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https://www.youtube.com/watch?v=HU89u0rQXf4</a:t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RESPONSE MANIPULATION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22"/>
          <p:cNvSpPr txBox="1"/>
          <p:nvPr>
            <p:ph idx="1" type="body"/>
          </p:nvPr>
        </p:nvSpPr>
        <p:spPr>
          <a:xfrm>
            <a:off x="114300" y="409576"/>
            <a:ext cx="11976100" cy="64484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6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6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6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Authentication Bypass</a:t>
            </a:r>
            <a:endParaRPr/>
          </a:p>
          <a:p>
            <a:pPr indent="-228600" lvl="1" marL="685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Permissions: Edit , ADD , Del etc..</a:t>
            </a:r>
            <a:endParaRPr/>
          </a:p>
          <a:p>
            <a:pPr indent="-228600" lvl="1" marL="685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Prices &amp; Currency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3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RESPONSE MANIPULATION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9872" y="996315"/>
            <a:ext cx="11492548" cy="5480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4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RESPONSE MANIPULATION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0" name="Google Shape;3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8887" y="1417320"/>
            <a:ext cx="11016148" cy="4884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5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RESPONSE MANIPULATION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5"/>
          <p:cNvSpPr txBox="1"/>
          <p:nvPr>
            <p:ph idx="1" type="body"/>
          </p:nvPr>
        </p:nvSpPr>
        <p:spPr>
          <a:xfrm>
            <a:off x="0" y="238125"/>
            <a:ext cx="12090400" cy="6619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69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3100"/>
              <a:buNone/>
            </a:pPr>
            <a:r>
              <a:rPr b="1" lang="en-US" sz="3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Authentication Bypass examples…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"/>
          <p:cNvSpPr txBox="1"/>
          <p:nvPr>
            <p:ph idx="1" type="body"/>
          </p:nvPr>
        </p:nvSpPr>
        <p:spPr>
          <a:xfrm>
            <a:off x="428626" y="1524000"/>
            <a:ext cx="3948642" cy="37761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Standard login 🡺 302 login page redirection with large Content-Length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>
                <a:latin typeface="Arial"/>
                <a:ea typeface="Arial"/>
                <a:cs typeface="Arial"/>
                <a:sym typeface="Arial"/>
              </a:rPr>
              <a:t>Bypassed authentication using B</a:t>
            </a:r>
            <a:r>
              <a:rPr b="1" i="0" lang="en-US">
                <a:latin typeface="Arial"/>
                <a:ea typeface="Arial"/>
                <a:cs typeface="Arial"/>
                <a:sym typeface="Arial"/>
              </a:rPr>
              <a:t>urp Suite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M</a:t>
            </a:r>
            <a:r>
              <a:rPr b="1" i="0" lang="en-US">
                <a:latin typeface="Arial"/>
                <a:ea typeface="Arial"/>
                <a:cs typeface="Arial"/>
                <a:sym typeface="Arial"/>
              </a:rPr>
              <a:t>atch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i="0" lang="en-US">
                <a:latin typeface="Arial"/>
                <a:ea typeface="Arial"/>
                <a:cs typeface="Arial"/>
                <a:sym typeface="Arial"/>
              </a:rPr>
              <a:t>nd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R</a:t>
            </a:r>
            <a:r>
              <a:rPr b="1" i="0" lang="en-US">
                <a:latin typeface="Arial"/>
                <a:ea typeface="Arial"/>
                <a:cs typeface="Arial"/>
                <a:sym typeface="Arial"/>
              </a:rPr>
              <a:t>eplace.</a:t>
            </a:r>
            <a:br>
              <a:rPr b="1" i="0" lang="en-US">
                <a:latin typeface="Arial"/>
                <a:ea typeface="Arial"/>
                <a:cs typeface="Arial"/>
                <a:sym typeface="Arial"/>
              </a:rPr>
            </a:br>
            <a:br>
              <a:rPr b="1" i="0" lang="en-US">
                <a:latin typeface="Arial"/>
                <a:ea typeface="Arial"/>
                <a:cs typeface="Arial"/>
                <a:sym typeface="Arial"/>
              </a:rPr>
            </a:br>
            <a:br>
              <a:rPr b="1" i="0" lang="en-US">
                <a:latin typeface="Arial"/>
                <a:ea typeface="Arial"/>
                <a:cs typeface="Arial"/>
                <a:sym typeface="Arial"/>
              </a:rPr>
            </a:b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Char char="•"/>
            </a:pPr>
            <a:r>
              <a:rPr b="1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Tip: If the response  is 302 with a big Content-Length try to bypass it</a:t>
            </a:r>
            <a:endParaRPr/>
          </a:p>
        </p:txBody>
      </p:sp>
      <p:sp>
        <p:nvSpPr>
          <p:cNvPr id="308" name="Google Shape;308;p25"/>
          <p:cNvSpPr txBox="1"/>
          <p:nvPr>
            <p:ph idx="2" type="body"/>
          </p:nvPr>
        </p:nvSpPr>
        <p:spPr>
          <a:xfrm>
            <a:off x="4857750" y="1352550"/>
            <a:ext cx="7172325" cy="4985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-US" sz="1500"/>
              <a:t>Login page response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i="0" lang="en-US" sz="1500">
                <a:latin typeface="Consolas"/>
                <a:ea typeface="Consolas"/>
                <a:cs typeface="Consolas"/>
                <a:sym typeface="Consolas"/>
              </a:rPr>
              <a:t>HTTP/1.1 </a:t>
            </a:r>
            <a:r>
              <a:rPr b="1" i="0"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302 Found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i="0" lang="en-US" sz="1500">
                <a:latin typeface="Consolas"/>
                <a:ea typeface="Consolas"/>
                <a:cs typeface="Consolas"/>
                <a:sym typeface="Consolas"/>
              </a:rPr>
              <a:t>Location: </a:t>
            </a:r>
            <a:r>
              <a:rPr b="1" i="0"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../login/?redirect=//location/?5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-US" sz="1500">
                <a:latin typeface="Quattrocento Sans"/>
                <a:ea typeface="Quattrocento Sans"/>
                <a:cs typeface="Quattrocento Sans"/>
                <a:sym typeface="Quattrocento Sans"/>
              </a:rPr>
              <a:t>Replacement content</a:t>
            </a:r>
            <a:endParaRPr b="1" sz="15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-US" sz="1500">
                <a:latin typeface="Quattrocento Sans"/>
                <a:ea typeface="Quattrocento Sans"/>
                <a:cs typeface="Quattrocento Sans"/>
                <a:sym typeface="Quattrocento Sans"/>
              </a:rPr>
              <a:t>Deleted h</a:t>
            </a:r>
            <a:r>
              <a:rPr b="1" i="0" lang="en-US" sz="1500">
                <a:latin typeface="Quattrocento Sans"/>
                <a:ea typeface="Quattrocento Sans"/>
                <a:cs typeface="Quattrocento Sans"/>
                <a:sym typeface="Quattrocento Sans"/>
              </a:rPr>
              <a:t>eader </a:t>
            </a:r>
            <a:br>
              <a:rPr b="1" i="0" lang="en-US" sz="1500"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-US" sz="1500">
                <a:latin typeface="Consolas"/>
                <a:ea typeface="Consolas"/>
                <a:cs typeface="Consolas"/>
                <a:sym typeface="Consolas"/>
              </a:rPr>
              <a:t>Location: </a:t>
            </a:r>
            <a:r>
              <a:rPr b="1" i="0"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../login/?redirect=//location/?5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</a:pPr>
            <a:r>
              <a:rPr b="1" lang="en-US" sz="1500">
                <a:latin typeface="Consolas"/>
                <a:ea typeface="Consolas"/>
                <a:cs typeface="Consolas"/>
                <a:sym typeface="Consolas"/>
              </a:rPr>
              <a:t>HTTP/1.1 </a:t>
            </a:r>
            <a:r>
              <a:rPr b="1" lang="en-US" sz="15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200 OK</a:t>
            </a:r>
            <a:br>
              <a:rPr b="1" i="0" lang="en-US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endParaRPr b="1" i="0" sz="1500">
              <a:solidFill>
                <a:srgbClr val="FF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500"/>
              <a:buChar char="•"/>
            </a:pPr>
            <a:r>
              <a:rPr b="1" lang="en-US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Match And Replace</a:t>
            </a:r>
            <a:br>
              <a:rPr b="1" lang="en-US" sz="15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-US" sz="1500">
                <a:latin typeface="Consolas"/>
                <a:ea typeface="Consolas"/>
                <a:cs typeface="Consolas"/>
                <a:sym typeface="Consolas"/>
              </a:rPr>
              <a:t>type: response header</a:t>
            </a:r>
            <a:br>
              <a:rPr b="1" lang="en-US" sz="1500"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1500">
                <a:latin typeface="Consolas"/>
                <a:ea typeface="Consolas"/>
                <a:cs typeface="Consolas"/>
                <a:sym typeface="Consolas"/>
              </a:rPr>
              <a:t>match : HTTP/1.1 302 Found</a:t>
            </a:r>
            <a:br>
              <a:rPr b="1" lang="en-US" sz="1500"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1500">
                <a:latin typeface="Consolas"/>
                <a:ea typeface="Consolas"/>
                <a:cs typeface="Consolas"/>
                <a:sym typeface="Consolas"/>
              </a:rPr>
              <a:t>replace: HTTP/1.1 200 ok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500"/>
              <a:buChar char="•"/>
            </a:pPr>
            <a:r>
              <a:rPr b="1" lang="en-US" sz="1500">
                <a:solidFill>
                  <a:srgbClr val="FF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Match And Replace</a:t>
            </a:r>
            <a:br>
              <a:rPr b="1" lang="en-US" sz="1500">
                <a:solidFill>
                  <a:schemeClr val="accent6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</a:br>
            <a:r>
              <a:rPr b="1" i="0" lang="en-US" sz="1500">
                <a:latin typeface="Consolas"/>
                <a:ea typeface="Consolas"/>
                <a:cs typeface="Consolas"/>
                <a:sym typeface="Consolas"/>
              </a:rPr>
              <a:t>type: response header</a:t>
            </a:r>
            <a:br>
              <a:rPr b="1" lang="en-US" sz="1500"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1500">
                <a:latin typeface="Consolas"/>
                <a:ea typeface="Consolas"/>
                <a:cs typeface="Consolas"/>
                <a:sym typeface="Consolas"/>
              </a:rPr>
              <a:t>match : Location: ../login/?redirect=//location/?5</a:t>
            </a:r>
            <a:br>
              <a:rPr b="1" lang="en-US" sz="1500">
                <a:latin typeface="Consolas"/>
                <a:ea typeface="Consolas"/>
                <a:cs typeface="Consolas"/>
                <a:sym typeface="Consolas"/>
              </a:rPr>
            </a:br>
            <a:r>
              <a:rPr b="1" i="0" lang="en-US" sz="1500">
                <a:latin typeface="Consolas"/>
                <a:ea typeface="Consolas"/>
                <a:cs typeface="Consolas"/>
                <a:sym typeface="Consolas"/>
              </a:rPr>
              <a:t>replace:</a:t>
            </a:r>
            <a:endParaRPr b="1" sz="1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6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RESPONSE MANIPULATION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6"/>
          <p:cNvSpPr txBox="1"/>
          <p:nvPr>
            <p:ph idx="1" type="body"/>
          </p:nvPr>
        </p:nvSpPr>
        <p:spPr>
          <a:xfrm>
            <a:off x="0" y="666750"/>
            <a:ext cx="12090400" cy="619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Authentication Bypass examples…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6"/>
          <p:cNvSpPr txBox="1"/>
          <p:nvPr>
            <p:ph idx="1" type="body"/>
          </p:nvPr>
        </p:nvSpPr>
        <p:spPr>
          <a:xfrm>
            <a:off x="0" y="1323975"/>
            <a:ext cx="6677025" cy="392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900"/>
              <a:buNone/>
            </a:pPr>
            <a:r>
              <a:rPr b="1" lang="en-US" sz="2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Request</a:t>
            </a:r>
            <a:r>
              <a:rPr b="1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>
                <a:latin typeface="Consolas"/>
                <a:ea typeface="Consolas"/>
                <a:cs typeface="Consolas"/>
                <a:sym typeface="Consolas"/>
              </a:rPr>
              <a:t>POST /Account/Login HTTP/1.1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>
                <a:latin typeface="Consolas"/>
                <a:ea typeface="Consolas"/>
                <a:cs typeface="Consolas"/>
                <a:sym typeface="Consolas"/>
              </a:rPr>
              <a:t>Host: XXXX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>
                <a:latin typeface="Consolas"/>
                <a:ea typeface="Consolas"/>
                <a:cs typeface="Consolas"/>
                <a:sym typeface="Consolas"/>
              </a:rPr>
              <a:t> {"username":"bsides","password":"orwaBsides"}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1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b="1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Tip: </a:t>
            </a:r>
            <a:br>
              <a:rPr b="1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1 replace [400 bad request] to [200 ok]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None/>
            </a:pPr>
            <a:r>
              <a:rPr b="1" lang="en-US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 replace [false] to [true]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rPr b="1" lang="en-US">
                <a:latin typeface="Consolas"/>
                <a:ea typeface="Consolas"/>
                <a:cs typeface="Consolas"/>
                <a:sym typeface="Consolas"/>
              </a:rPr>
              <a:t>its can be done via match and replace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</a:pPr>
            <a:br>
              <a:rPr lang="en-US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FF69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Google Shape;316;p26"/>
          <p:cNvSpPr txBox="1"/>
          <p:nvPr>
            <p:ph idx="2" type="body"/>
          </p:nvPr>
        </p:nvSpPr>
        <p:spPr>
          <a:xfrm>
            <a:off x="6838949" y="1352550"/>
            <a:ext cx="5191125" cy="4985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900"/>
              <a:buNone/>
            </a:pPr>
            <a:r>
              <a:rPr b="1" lang="en-US" sz="2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800">
                <a:latin typeface="Consolas"/>
                <a:ea typeface="Consolas"/>
                <a:cs typeface="Consolas"/>
                <a:sym typeface="Consolas"/>
              </a:rPr>
              <a:t>HTTP/1.1 400 Bad Request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800">
                <a:latin typeface="Consolas"/>
                <a:ea typeface="Consolas"/>
                <a:cs typeface="Consolas"/>
                <a:sym typeface="Consolas"/>
              </a:rPr>
              <a:t>Connection: close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800">
                <a:latin typeface="Consolas"/>
                <a:ea typeface="Consolas"/>
                <a:cs typeface="Consolas"/>
                <a:sym typeface="Consolas"/>
              </a:rPr>
              <a:t>Content-Type: xxxxx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800">
                <a:latin typeface="Consolas"/>
                <a:ea typeface="Consolas"/>
                <a:cs typeface="Consolas"/>
                <a:sym typeface="Consolas"/>
              </a:rPr>
              <a:t>Server: xxxxx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t/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b="1" lang="en-US" sz="1800">
                <a:latin typeface="Consolas"/>
                <a:ea typeface="Consolas"/>
                <a:cs typeface="Consolas"/>
                <a:sym typeface="Consolas"/>
              </a:rPr>
              <a:t>false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7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RESPONSE MANIPULATION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7"/>
          <p:cNvSpPr txBox="1"/>
          <p:nvPr>
            <p:ph idx="1" type="body"/>
          </p:nvPr>
        </p:nvSpPr>
        <p:spPr>
          <a:xfrm>
            <a:off x="0" y="666750"/>
            <a:ext cx="12090400" cy="619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Authentication Bypass examples…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7"/>
          <p:cNvSpPr txBox="1"/>
          <p:nvPr>
            <p:ph idx="1" type="body"/>
          </p:nvPr>
        </p:nvSpPr>
        <p:spPr>
          <a:xfrm>
            <a:off x="0" y="1323975"/>
            <a:ext cx="6677025" cy="3928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200"/>
              <a:buNone/>
            </a:pPr>
            <a:r>
              <a:rPr b="1" lang="en-US" sz="2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Create account in the employee login panel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Replaced the registration value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Char char="•"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Created an employee account and retrieved login panel privileges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t/>
            </a:r>
            <a:endParaRPr b="1" sz="2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7"/>
          <p:cNvSpPr txBox="1"/>
          <p:nvPr>
            <p:ph idx="2" type="body"/>
          </p:nvPr>
        </p:nvSpPr>
        <p:spPr>
          <a:xfrm>
            <a:off x="6838949" y="1352550"/>
            <a:ext cx="5191125" cy="49856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Response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{"registration ":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,"Etc………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Replaced contents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>
                <a:latin typeface="Arial"/>
                <a:ea typeface="Arial"/>
                <a:cs typeface="Arial"/>
                <a:sym typeface="Arial"/>
              </a:rPr>
              <a:t>{"registration ":</a:t>
            </a:r>
            <a:r>
              <a:rPr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2400">
                <a:latin typeface="Arial"/>
                <a:ea typeface="Arial"/>
                <a:cs typeface="Arial"/>
                <a:sym typeface="Arial"/>
              </a:rPr>
              <a:t>,"Etc………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sz="2400">
              <a:solidFill>
                <a:schemeClr val="accent6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8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RESPONSE MANIPULATION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28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Permissions examples…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8"/>
          <p:cNvSpPr txBox="1"/>
          <p:nvPr>
            <p:ph idx="1" type="body"/>
          </p:nvPr>
        </p:nvSpPr>
        <p:spPr>
          <a:xfrm>
            <a:off x="123825" y="1457325"/>
            <a:ext cx="6553200" cy="52292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Normal Response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"login_permission":</a:t>
            </a:r>
            <a:r>
              <a:rPr b="1" lang="en-US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user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,"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"Admin":</a:t>
            </a:r>
            <a:r>
              <a:rPr b="1" lang="en-US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, "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{"permissions":["</a:t>
            </a:r>
            <a:r>
              <a:rPr b="1" lang="en-US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can_read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"]}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{"status":"</a:t>
            </a:r>
            <a:r>
              <a:rPr b="1" lang="en-US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"}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{"status":"</a:t>
            </a:r>
            <a:r>
              <a:rPr b="1" lang="en-US" sz="2400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failure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"}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</p:txBody>
      </p:sp>
      <p:sp>
        <p:nvSpPr>
          <p:cNvPr id="332" name="Google Shape;332;p28"/>
          <p:cNvSpPr txBox="1"/>
          <p:nvPr>
            <p:ph idx="2" type="body"/>
          </p:nvPr>
        </p:nvSpPr>
        <p:spPr>
          <a:xfrm>
            <a:off x="4991101" y="1457325"/>
            <a:ext cx="7038976" cy="48808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Replaced Response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"login_permission":</a:t>
            </a:r>
            <a:r>
              <a:rPr b="1" lang="en-US" sz="24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admin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,"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"Admin":</a:t>
            </a:r>
            <a:r>
              <a:rPr b="1" lang="en-US" sz="24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, "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{"permissions":["</a:t>
            </a:r>
            <a:r>
              <a:rPr b="1" lang="en-US" sz="24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can_read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","</a:t>
            </a:r>
            <a:r>
              <a:rPr b="1" lang="en-US" sz="24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can_write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"]}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 {"status":"</a:t>
            </a:r>
            <a:r>
              <a:rPr b="1" lang="en-US" sz="24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"}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{"status":"</a:t>
            </a:r>
            <a:r>
              <a:rPr b="1" lang="en-US" sz="2400">
                <a:solidFill>
                  <a:schemeClr val="accent1"/>
                </a:solidFill>
                <a:latin typeface="Consolas"/>
                <a:ea typeface="Consolas"/>
                <a:cs typeface="Consolas"/>
                <a:sym typeface="Consolas"/>
              </a:rPr>
              <a:t>success</a:t>
            </a:r>
            <a:r>
              <a:rPr b="1" lang="en-US" sz="2400">
                <a:latin typeface="Consolas"/>
                <a:ea typeface="Consolas"/>
                <a:cs typeface="Consolas"/>
                <a:sym typeface="Consolas"/>
              </a:rPr>
              <a:t>"}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RESPONSE MANIPULATION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9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Prices &amp; Currency examples…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9"/>
          <p:cNvSpPr txBox="1"/>
          <p:nvPr>
            <p:ph idx="1" type="body"/>
          </p:nvPr>
        </p:nvSpPr>
        <p:spPr>
          <a:xfrm>
            <a:off x="0" y="1647825"/>
            <a:ext cx="11068049" cy="5038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Normal Response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"code":"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USD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,","baseAmount":</a:t>
            </a: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99.10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,"</a:t>
            </a:r>
            <a:endParaRPr b="1" sz="2400"/>
          </a:p>
        </p:txBody>
      </p:sp>
      <p:sp>
        <p:nvSpPr>
          <p:cNvPr id="340" name="Google Shape;340;p29"/>
          <p:cNvSpPr txBox="1"/>
          <p:nvPr>
            <p:ph idx="2" type="body"/>
          </p:nvPr>
        </p:nvSpPr>
        <p:spPr>
          <a:xfrm>
            <a:off x="0" y="2943225"/>
            <a:ext cx="10906125" cy="33949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Replaced Responses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"code":"</a:t>
            </a: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USD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,","baseAmount":</a:t>
            </a: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10.99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,“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"code":"</a:t>
            </a: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USD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,","baseAmount":</a:t>
            </a: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0.99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,"</a:t>
            </a:r>
            <a:endParaRPr b="1"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"code":"</a:t>
            </a: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USD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,","baseAmount":</a:t>
            </a: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9.10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,"</a:t>
            </a:r>
            <a:endParaRPr b="1"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"code":"</a:t>
            </a: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INR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,","baseAmount":</a:t>
            </a: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99.10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,“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"code":“</a:t>
            </a: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EUR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,","baseAmount":</a:t>
            </a:r>
            <a:r>
              <a:rPr b="1" lang="en-US" sz="24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99.10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,"</a:t>
            </a:r>
            <a:endParaRPr b="1"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"/>
          <p:cNvSpPr txBox="1"/>
          <p:nvPr>
            <p:ph idx="1" type="body"/>
          </p:nvPr>
        </p:nvSpPr>
        <p:spPr>
          <a:xfrm>
            <a:off x="186267" y="0"/>
            <a:ext cx="11870266" cy="66463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t/>
            </a:r>
            <a:endParaRPr b="1" sz="35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4500"/>
              <a:buNone/>
            </a:pPr>
            <a:r>
              <a:rPr b="1" lang="en-US" sz="45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Microsoft IIS Testing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rPr b="1" lang="en-US" sz="3500">
                <a:latin typeface="Arial"/>
                <a:ea typeface="Arial"/>
                <a:cs typeface="Arial"/>
                <a:sym typeface="Arial"/>
              </a:rPr>
              <a:t>  </a:t>
            </a:r>
            <a:endParaRPr b="1" sz="35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t/>
            </a:r>
            <a:endParaRPr b="1" sz="35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4500"/>
              <a:buNone/>
            </a:pPr>
            <a:r>
              <a:rPr b="1" lang="en-US" sz="45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Response Manipulation</a:t>
            </a:r>
            <a:endParaRPr b="1" sz="45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t/>
            </a:r>
            <a:endParaRPr b="1" sz="35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t/>
            </a:r>
            <a:endParaRPr b="1" sz="35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4500"/>
              <a:buNone/>
            </a:pPr>
            <a:r>
              <a:rPr b="1" lang="en-US" sz="45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0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346" name="Google Shape;346;p30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30"/>
          <p:cNvSpPr txBox="1"/>
          <p:nvPr>
            <p:ph idx="1" type="body"/>
          </p:nvPr>
        </p:nvSpPr>
        <p:spPr>
          <a:xfrm>
            <a:off x="0" y="1647825"/>
            <a:ext cx="11068049" cy="5038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5720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Bypass waf using origin IP via </a:t>
            </a:r>
            <a:r>
              <a:rPr b="1" i="1" lang="en-US" sz="2400">
                <a:latin typeface="Arial"/>
                <a:ea typeface="Arial"/>
                <a:cs typeface="Arial"/>
                <a:sym typeface="Arial"/>
              </a:rPr>
              <a:t>match &amp; replace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in burp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2)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 My method about get more sub domains via amass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400"/>
              <a:buNone/>
            </a:pPr>
            <a:r>
              <a:rPr b="1" lang="en-US" sz="24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3) 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My method about discovering more domains &amp; 3</a:t>
            </a:r>
            <a:r>
              <a:rPr b="1" baseline="30000" lang="en-US" sz="2400"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1" lang="en-US" sz="2400">
                <a:latin typeface="Arial"/>
                <a:ea typeface="Arial"/>
                <a:cs typeface="Arial"/>
                <a:sym typeface="Arial"/>
              </a:rPr>
              <a:t> party’s &amp; endpoints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1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353" name="Google Shape;353;p31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1"/>
          <p:cNvSpPr txBox="1"/>
          <p:nvPr>
            <p:ph idx="1" type="body"/>
          </p:nvPr>
        </p:nvSpPr>
        <p:spPr>
          <a:xfrm>
            <a:off x="0" y="1238251"/>
            <a:ext cx="11068049" cy="5448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000"/>
              <a:buNone/>
            </a:pPr>
            <a:r>
              <a:rPr b="1" lang="en-US" sz="3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1) </a:t>
            </a: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Bypass waf using origin IP via </a:t>
            </a:r>
            <a:r>
              <a:rPr b="1" i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match &amp; replace </a:t>
            </a: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 burp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best resources to find origin IPs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  <a:p>
            <a:pPr indent="-15240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rgbClr val="FF0000"/>
                </a:solidFill>
              </a:rPr>
              <a:t> shodan.io </a:t>
            </a:r>
            <a:r>
              <a:rPr b="1" lang="en-US" sz="2400"/>
              <a:t>🡺 </a:t>
            </a:r>
            <a:r>
              <a:rPr b="1" lang="en-US" sz="2400">
                <a:solidFill>
                  <a:srgbClr val="FF0000"/>
                </a:solidFill>
              </a:rPr>
              <a:t>Ssl.cert.subject.CN:"domain/subdomain"</a:t>
            </a:r>
            <a:endParaRPr b="1" sz="2400">
              <a:solidFill>
                <a:srgbClr val="FF0000"/>
              </a:solidFill>
            </a:endParaRPr>
          </a:p>
          <a:p>
            <a:pPr indent="-15240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n-US" sz="2400"/>
              <a:t> </a:t>
            </a:r>
            <a:r>
              <a:rPr b="1" lang="en-US" sz="2400">
                <a:solidFill>
                  <a:srgbClr val="FF0000"/>
                </a:solidFill>
              </a:rPr>
              <a:t>en.fofa.info</a:t>
            </a:r>
            <a:r>
              <a:rPr b="1" lang="en-US" sz="2400"/>
              <a:t> 🡺 </a:t>
            </a:r>
            <a:r>
              <a:rPr b="1" lang="en-US" sz="2400">
                <a:solidFill>
                  <a:srgbClr val="FF0000"/>
                </a:solidFill>
              </a:rPr>
              <a:t>normal search for domain/subdomain</a:t>
            </a:r>
            <a:endParaRPr b="1" sz="2400">
              <a:solidFill>
                <a:srgbClr val="FF0000"/>
              </a:solidFill>
            </a:endParaRPr>
          </a:p>
          <a:p>
            <a:pPr indent="-15240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n-US" sz="2400"/>
              <a:t> </a:t>
            </a:r>
            <a:r>
              <a:rPr b="1" lang="en-US" sz="2400">
                <a:solidFill>
                  <a:srgbClr val="FF0000"/>
                </a:solidFill>
              </a:rPr>
              <a:t>search.censys.io</a:t>
            </a:r>
            <a:r>
              <a:rPr b="1" lang="en-US" sz="2400"/>
              <a:t> 🡺 </a:t>
            </a:r>
            <a:r>
              <a:rPr b="1" lang="en-US" sz="2400">
                <a:solidFill>
                  <a:srgbClr val="FF0000"/>
                </a:solidFill>
              </a:rPr>
              <a:t>normal search for domain/subdomain</a:t>
            </a:r>
            <a:endParaRPr b="1" sz="2400">
              <a:solidFill>
                <a:srgbClr val="FF0000"/>
              </a:solidFill>
            </a:endParaRPr>
          </a:p>
          <a:p>
            <a:pPr indent="-15240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</a:pPr>
            <a:r>
              <a:rPr b="1" lang="en-US" sz="2400"/>
              <a:t> </a:t>
            </a:r>
            <a:r>
              <a:rPr b="1" lang="en-US" sz="2400">
                <a:solidFill>
                  <a:srgbClr val="FF0000"/>
                </a:solidFill>
              </a:rPr>
              <a:t>securitytrails.com</a:t>
            </a:r>
            <a:r>
              <a:rPr b="1" lang="en-US" sz="2400"/>
              <a:t> 🡺 </a:t>
            </a:r>
            <a:r>
              <a:rPr b="1" lang="en-US" sz="2400">
                <a:solidFill>
                  <a:srgbClr val="FF0000"/>
                </a:solidFill>
              </a:rPr>
              <a:t>normal search for domain/subdomain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2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360" name="Google Shape;360;p32"/>
          <p:cNvSpPr txBox="1"/>
          <p:nvPr>
            <p:ph idx="1" type="body"/>
          </p:nvPr>
        </p:nvSpPr>
        <p:spPr>
          <a:xfrm>
            <a:off x="133350" y="847725"/>
            <a:ext cx="12058650" cy="58388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any ip can be use as origin IP for this tip as example [400 bad request IP]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Example for Origin IP from shodan </a:t>
            </a:r>
            <a:r>
              <a:rPr b="1" lang="en-US">
                <a:solidFill>
                  <a:srgbClr val="FF0000"/>
                </a:solidFill>
              </a:rPr>
              <a:t>Ssl.cert.subject.CN:"godfather.orwa.com"</a:t>
            </a:r>
            <a:endParaRPr/>
          </a:p>
          <a:p>
            <a:pPr indent="0" lvl="0" marL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1">
              <a:solidFill>
                <a:srgbClr val="FF0000"/>
              </a:solidFill>
            </a:endParaRPr>
          </a:p>
          <a:p>
            <a:pPr indent="0" lvl="0" marL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b="1" i="1" lang="en-US" sz="2500"/>
              <a:t>godfather.orwa.com</a:t>
            </a:r>
            <a:r>
              <a:rPr b="1" i="1" lang="en-US" sz="2500">
                <a:solidFill>
                  <a:srgbClr val="FF0000"/>
                </a:solidFill>
              </a:rPr>
              <a:t> 🡺 200 / Waf   </a:t>
            </a:r>
            <a:endParaRPr/>
          </a:p>
          <a:p>
            <a:pPr indent="0" lvl="0" marL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rPr b="1" i="1" lang="en-US" sz="2500"/>
              <a:t>127.0.0.1 </a:t>
            </a:r>
            <a:r>
              <a:rPr b="1" i="1" lang="en-US" sz="2500">
                <a:solidFill>
                  <a:srgbClr val="FF0000"/>
                </a:solidFill>
              </a:rPr>
              <a:t>       🡺 400   bad request</a:t>
            </a:r>
            <a:endParaRPr/>
          </a:p>
          <a:p>
            <a:pPr indent="0" lvl="0" marL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 b="1" i="1" sz="2500">
              <a:solidFill>
                <a:srgbClr val="FF0000"/>
              </a:solidFill>
            </a:endParaRPr>
          </a:p>
          <a:p>
            <a:pPr indent="0" lvl="0" marL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 b="1" i="1" sz="2500">
              <a:solidFill>
                <a:srgbClr val="FF0000"/>
              </a:solidFill>
            </a:endParaRPr>
          </a:p>
          <a:p>
            <a:pPr indent="0" lvl="0" marL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</a:pPr>
            <a:r>
              <a:t/>
            </a:r>
            <a:endParaRPr b="1" i="1" sz="2500">
              <a:solidFill>
                <a:srgbClr val="FF0000"/>
              </a:solidFill>
            </a:endParaRPr>
          </a:p>
          <a:p>
            <a:pPr indent="0" lvl="0" marL="0" rtl="0" algn="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4000"/>
              <a:buNone/>
            </a:pPr>
            <a:r>
              <a:rPr b="1" i="1" lang="en-US" sz="4000">
                <a:solidFill>
                  <a:srgbClr val="FF0000"/>
                </a:solidFill>
              </a:rPr>
              <a:t>===&gt;</a:t>
            </a:r>
            <a:endParaRPr b="1" i="1" sz="4000">
              <a:solidFill>
                <a:srgbClr val="FF0000"/>
              </a:solidFill>
            </a:endParaRPr>
          </a:p>
        </p:txBody>
      </p:sp>
      <p:pic>
        <p:nvPicPr>
          <p:cNvPr id="361" name="Google Shape;36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" y="1900238"/>
            <a:ext cx="6905625" cy="4957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367" name="Google Shape;367;p33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33"/>
          <p:cNvSpPr txBox="1"/>
          <p:nvPr>
            <p:ph idx="1" type="body"/>
          </p:nvPr>
        </p:nvSpPr>
        <p:spPr>
          <a:xfrm>
            <a:off x="0" y="3409950"/>
            <a:ext cx="12001500" cy="3276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</a:rPr>
              <a:t>Match &amp; Replace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</a:rPr>
              <a:t>Type: Request header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</a:rPr>
              <a:t>Match: Origin IP</a:t>
            </a:r>
            <a:br>
              <a:rPr b="1" lang="en-US" sz="2400">
                <a:solidFill>
                  <a:srgbClr val="FF0000"/>
                </a:solidFill>
              </a:rPr>
            </a:br>
            <a:r>
              <a:rPr b="1" lang="en-US" sz="2400">
                <a:solidFill>
                  <a:srgbClr val="FF0000"/>
                </a:solidFill>
              </a:rPr>
              <a:t>Replace: Waf host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Now when you visit the origin IP 🡺 </a:t>
            </a:r>
            <a:r>
              <a:rPr b="1" lang="en-US" sz="2400" u="sng">
                <a:solidFill>
                  <a:schemeClr val="hlink"/>
                </a:solidFill>
                <a:hlinkClick r:id="rId3"/>
              </a:rPr>
              <a:t>https://ip/</a:t>
            </a:r>
            <a:r>
              <a:rPr b="1" lang="en-US" sz="2400"/>
              <a:t> the response </a:t>
            </a:r>
            <a:r>
              <a:rPr b="1" lang="en-US" sz="2400">
                <a:solidFill>
                  <a:srgbClr val="FF0000"/>
                </a:solidFill>
              </a:rPr>
              <a:t>200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you will have access to host app </a:t>
            </a:r>
            <a:r>
              <a:rPr b="1" lang="en-US" sz="2400">
                <a:solidFill>
                  <a:srgbClr val="FF0000"/>
                </a:solidFill>
              </a:rPr>
              <a:t>without waf</a:t>
            </a:r>
            <a:endParaRPr b="1" sz="2400">
              <a:solidFill>
                <a:srgbClr val="FF0000"/>
              </a:solidFill>
            </a:endParaRPr>
          </a:p>
        </p:txBody>
      </p:sp>
      <p:pic>
        <p:nvPicPr>
          <p:cNvPr id="369" name="Google Shape;36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000" y="990601"/>
            <a:ext cx="11558589" cy="2495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4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375" name="Google Shape;375;p34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376" name="Google Shape;37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19832"/>
            <a:ext cx="10684536" cy="5334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5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382" name="Google Shape;382;p35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5"/>
          <p:cNvSpPr txBox="1"/>
          <p:nvPr>
            <p:ph idx="1" type="body"/>
          </p:nvPr>
        </p:nvSpPr>
        <p:spPr>
          <a:xfrm>
            <a:off x="0" y="1038225"/>
            <a:ext cx="12192000" cy="5648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000"/>
              <a:buNone/>
            </a:pP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2) My method about get more sub domains via amass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000"/>
              <a:buNone/>
            </a:pP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lang="en-US" sz="2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Add API Keys / Credentials to amass config file  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/home/.config/amass/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000"/>
              <a:buNone/>
            </a:pP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lang="en-US" sz="2400">
                <a:solidFill>
                  <a:srgbClr val="FF0000"/>
                </a:solidFill>
              </a:rPr>
              <a:t> </a:t>
            </a:r>
            <a:r>
              <a:rPr b="1" lang="en-US" sz="3000">
                <a:solidFill>
                  <a:srgbClr val="FF0000"/>
                </a:solidFill>
              </a:rPr>
              <a:t>2 steps to run amass ….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 sz="3000">
                <a:solidFill>
                  <a:schemeClr val="dk2"/>
                </a:solidFill>
              </a:rPr>
              <a:t>Step 1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b="1" lang="en-US" sz="2200"/>
              <a:t>amass enum -passive -norecursive -noalts -d bsidesahmedabad.in -o sudomins.txt</a:t>
            </a:r>
            <a:endParaRPr b="1" sz="22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</a:pPr>
            <a:r>
              <a:rPr b="1" lang="en-US" sz="3000">
                <a:solidFill>
                  <a:schemeClr val="dk2"/>
                </a:solidFill>
              </a:rPr>
              <a:t>Step 2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b="1" lang="en-US" sz="2200"/>
              <a:t>amass enum -passive -norecursive -noalts -df sudomins.txt -o more-subdomains.txt</a:t>
            </a:r>
            <a:endParaRPr b="1" sz="22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br>
              <a:rPr b="1" lang="en-US" sz="2400">
                <a:solidFill>
                  <a:srgbClr val="FF0000"/>
                </a:solidFill>
              </a:rPr>
            </a:br>
            <a:r>
              <a:rPr b="1" lang="en-US" sz="2400"/>
              <a:t>testing on </a:t>
            </a:r>
            <a:r>
              <a:rPr b="1" lang="en-US" sz="2400">
                <a:solidFill>
                  <a:srgbClr val="FF0000"/>
                </a:solidFill>
              </a:rPr>
              <a:t>Ex appcheck</a:t>
            </a:r>
            <a:r>
              <a:rPr b="1" lang="en-US" sz="2400"/>
              <a:t> 🡺 normal </a:t>
            </a:r>
            <a:r>
              <a:rPr b="1" lang="en-US" sz="2400">
                <a:solidFill>
                  <a:srgbClr val="FF0000"/>
                </a:solidFill>
              </a:rPr>
              <a:t>230 sub </a:t>
            </a:r>
            <a:r>
              <a:rPr b="1" lang="en-US" sz="2400"/>
              <a:t>🡺 step 1 </a:t>
            </a:r>
            <a:r>
              <a:rPr b="1" lang="en-US" sz="2400">
                <a:solidFill>
                  <a:srgbClr val="FF0000"/>
                </a:solidFill>
              </a:rPr>
              <a:t>259 sub </a:t>
            </a:r>
            <a:r>
              <a:rPr b="1" lang="en-US" sz="2400"/>
              <a:t>🡺 step 2 </a:t>
            </a:r>
            <a:r>
              <a:rPr b="1" lang="en-US" sz="2400">
                <a:solidFill>
                  <a:srgbClr val="FF0000"/>
                </a:solidFill>
              </a:rPr>
              <a:t>326 sub</a:t>
            </a:r>
            <a:endParaRPr b="1"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6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389" name="Google Shape;389;p36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36"/>
          <p:cNvSpPr txBox="1"/>
          <p:nvPr>
            <p:ph idx="1" type="body"/>
          </p:nvPr>
        </p:nvSpPr>
        <p:spPr>
          <a:xfrm>
            <a:off x="0" y="885825"/>
            <a:ext cx="11068049" cy="5800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900"/>
              <a:buNone/>
            </a:pPr>
            <a:r>
              <a:rPr b="1" lang="en-US" sz="2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3) My method about discovering more domains &amp; 3</a:t>
            </a:r>
            <a:r>
              <a:rPr b="1" baseline="30000" lang="en-US" sz="2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rd</a:t>
            </a:r>
            <a:r>
              <a:rPr b="1" lang="en-US" sz="2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party’s &amp; endpoints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b="1" sz="3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875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Arial"/>
              <a:buChar char="•"/>
            </a:pPr>
            <a:r>
              <a:rPr b="1" lang="en-US" sz="2500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Urlscan.io/search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b="1" lang="en-US" sz="2200">
                <a:latin typeface="Arial"/>
                <a:ea typeface="Arial"/>
                <a:cs typeface="Arial"/>
                <a:sym typeface="Arial"/>
              </a:rPr>
              <a:t>Ex. </a:t>
            </a:r>
            <a:r>
              <a:rPr b="1" lang="en-US" sz="2200"/>
              <a:t>bsidesahmedabad.in </a:t>
            </a:r>
            <a:br>
              <a:rPr b="1" lang="en-US" sz="2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keywords  </a:t>
            </a:r>
            <a:br>
              <a:rPr b="1" lang="en-US" sz="2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/>
              <a:t> bsidesahmedabad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.* / </a:t>
            </a:r>
            <a:r>
              <a:rPr b="1" lang="en-US" sz="2800"/>
              <a:t>bsidesahmedabad</a:t>
            </a:r>
            <a:r>
              <a:rPr b="1" lang="en-US" sz="2500">
                <a:latin typeface="Arial"/>
                <a:ea typeface="Arial"/>
                <a:cs typeface="Arial"/>
                <a:sym typeface="Arial"/>
              </a:rPr>
              <a:t>-*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500"/>
              <a:buNone/>
            </a:pPr>
            <a:r>
              <a:rPr b="1" lang="en-US" sz="2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Remove duplicate results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b="1" lang="en-US" sz="2100"/>
              <a:t>Ex. [bsides.* -bsidesahmedabad.in]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b="1" lang="en-US" sz="2100"/>
              <a:t>Ex. [bsidesahmedabad.* -bsidesahmedabad.in]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</a:pPr>
            <a:r>
              <a:rPr b="1" lang="en-US" sz="2100"/>
              <a:t>Ex. [bsidesahmedabad.in -www.bsidesahmedabad.in -help.bsidesahmedabad.in]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7"/>
          <p:cNvSpPr txBox="1"/>
          <p:nvPr>
            <p:ph type="title"/>
          </p:nvPr>
        </p:nvSpPr>
        <p:spPr>
          <a:xfrm>
            <a:off x="1007533" y="-11091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    </a:t>
            </a:r>
            <a:r>
              <a:rPr lang="en-US" sz="2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EX:</a:t>
            </a:r>
            <a:endParaRPr/>
          </a:p>
        </p:txBody>
      </p:sp>
      <p:sp>
        <p:nvSpPr>
          <p:cNvPr id="396" name="Google Shape;396;p37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7" name="Google Shape;39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760" y="1509078"/>
            <a:ext cx="11308079" cy="49145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403" name="Google Shape;403;p38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38"/>
          <p:cNvSpPr txBox="1"/>
          <p:nvPr>
            <p:ph idx="1" type="body"/>
          </p:nvPr>
        </p:nvSpPr>
        <p:spPr>
          <a:xfrm>
            <a:off x="0" y="1066799"/>
            <a:ext cx="11833860" cy="5619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524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Arial"/>
              <a:buChar char="•"/>
            </a:pPr>
            <a:r>
              <a:rPr b="1" lang="en-US" sz="2400">
                <a:solidFill>
                  <a:schemeClr val="accent3"/>
                </a:solidFill>
              </a:rPr>
              <a:t> </a:t>
            </a:r>
            <a:r>
              <a:rPr b="1" lang="en-US" sz="3000">
                <a:solidFill>
                  <a:schemeClr val="accent3"/>
                </a:solidFill>
              </a:rPr>
              <a:t>bing &amp; google dorking </a:t>
            </a:r>
            <a:r>
              <a:rPr b="1" lang="en-US" sz="3000"/>
              <a:t>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keywords</a:t>
            </a: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b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US" sz="2400"/>
              <a:t> site:domain.com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Remove duplicate results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 -site:duplicate.domain.com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Ex.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site:bsidesahmedabad.in -site:supprot.bsidesahmedabad.in 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9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 </a:t>
            </a:r>
            <a:r>
              <a:rPr lang="en-US" sz="22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EX:</a:t>
            </a:r>
            <a:endParaRPr/>
          </a:p>
        </p:txBody>
      </p:sp>
      <p:sp>
        <p:nvSpPr>
          <p:cNvPr id="410" name="Google Shape;410;p39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1" name="Google Shape;4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" y="967740"/>
            <a:ext cx="11750040" cy="5326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"/>
          <p:cNvSpPr txBox="1"/>
          <p:nvPr>
            <p:ph type="title"/>
          </p:nvPr>
        </p:nvSpPr>
        <p:spPr>
          <a:xfrm>
            <a:off x="913795" y="-296332"/>
            <a:ext cx="1035376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4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4"/>
          <p:cNvSpPr txBox="1"/>
          <p:nvPr>
            <p:ph idx="1" type="body"/>
          </p:nvPr>
        </p:nvSpPr>
        <p:spPr>
          <a:xfrm>
            <a:off x="177801" y="829733"/>
            <a:ext cx="11684000" cy="5909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Microsoft IIS tilde directory enumeration</a:t>
            </a:r>
            <a:endParaRPr b="1" sz="2800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this vulnerability allow to detect short names of files and directories in IIS app by using some vectors in several versions of Microsoft IIS.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as an attacker can find important files and folders that they are not normally visible.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Next parts in IIS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Discovering , Tools , Wordlist for fuzzing , Testing , Tips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C00000"/>
              </a:buClr>
              <a:buSzPts val="2800"/>
              <a:buNone/>
            </a:pPr>
            <a:r>
              <a:rPr b="1" lang="en-US" sz="28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Last part in IIS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Example for critical bugs…..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</a:pPr>
            <a:r>
              <a:t/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4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4"/>
          <p:cNvSpPr/>
          <p:nvPr/>
        </p:nvSpPr>
        <p:spPr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4"/>
          <p:cNvSpPr/>
          <p:nvPr/>
        </p:nvSpPr>
        <p:spPr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4"/>
          <p:cNvSpPr/>
          <p:nvPr/>
        </p:nvSpPr>
        <p:spPr>
          <a:xfrm>
            <a:off x="457200" y="4572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4"/>
          <p:cNvSpPr/>
          <p:nvPr/>
        </p:nvSpPr>
        <p:spPr>
          <a:xfrm>
            <a:off x="609600" y="6096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417" name="Google Shape;417;p40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40"/>
          <p:cNvSpPr txBox="1"/>
          <p:nvPr>
            <p:ph idx="1" type="body"/>
          </p:nvPr>
        </p:nvSpPr>
        <p:spPr>
          <a:xfrm>
            <a:off x="0" y="1074419"/>
            <a:ext cx="11068049" cy="56121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9050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Font typeface="Arial"/>
              <a:buChar char="•"/>
            </a:pPr>
            <a:r>
              <a:rPr b="1" lang="en-US" sz="3000">
                <a:solidFill>
                  <a:schemeClr val="accent3"/>
                </a:solidFill>
              </a:rPr>
              <a:t> Mixing Fofa &amp; Shodan search engines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000"/>
              <a:buNone/>
            </a:pPr>
            <a:r>
              <a:rPr b="1" lang="en-US" sz="3000">
                <a:solidFill>
                  <a:srgbClr val="FF0000"/>
                </a:solidFill>
              </a:rPr>
              <a:t>Getting </a:t>
            </a:r>
            <a:r>
              <a:rPr b="1" lang="en-US" sz="3200">
                <a:solidFill>
                  <a:srgbClr val="FF0000"/>
                </a:solidFill>
              </a:rPr>
              <a:t>Favicon hash from fofa</a:t>
            </a:r>
            <a:endParaRPr b="1" sz="30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</p:txBody>
      </p:sp>
      <p:pic>
        <p:nvPicPr>
          <p:cNvPr id="419" name="Google Shape;41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4387" y="2484120"/>
            <a:ext cx="10950663" cy="4107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1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425" name="Google Shape;425;p41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6" name="Google Shape;42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425" y="1162050"/>
            <a:ext cx="11741150" cy="5383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2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432" name="Google Shape;432;p42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2"/>
          <p:cNvSpPr txBox="1"/>
          <p:nvPr>
            <p:ph idx="1" type="body"/>
          </p:nvPr>
        </p:nvSpPr>
        <p:spPr>
          <a:xfrm>
            <a:off x="0" y="891541"/>
            <a:ext cx="11068049" cy="57950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Favicon hash form fofa it can be used on shodan via dork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400"/>
              <a:buNone/>
            </a:pPr>
            <a:r>
              <a:rPr b="1" lang="en-US" sz="2400">
                <a:solidFill>
                  <a:srgbClr val="FF0000"/>
                </a:solidFill>
              </a:rPr>
              <a:t>http.favicon.hash:xxxxxxxxxx</a:t>
            </a:r>
            <a:br>
              <a:rPr b="1" lang="en-US" sz="2400"/>
            </a:br>
            <a:endParaRPr b="1" sz="2400"/>
          </a:p>
        </p:txBody>
      </p:sp>
      <p:pic>
        <p:nvPicPr>
          <p:cNvPr id="434" name="Google Shape;434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" y="1985514"/>
            <a:ext cx="11239500" cy="4519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3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440" name="Google Shape;440;p43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43"/>
          <p:cNvSpPr txBox="1"/>
          <p:nvPr>
            <p:ph idx="1" type="body"/>
          </p:nvPr>
        </p:nvSpPr>
        <p:spPr>
          <a:xfrm>
            <a:off x="0" y="1165861"/>
            <a:ext cx="11068049" cy="55206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</a:rPr>
              <a:t>Favicon hash help customers to locate the spam/fake/phishing hosts….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</a:pPr>
            <a:r>
              <a:t/>
            </a:r>
            <a:endParaRPr b="1" sz="3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3000"/>
              <a:buNone/>
            </a:pPr>
            <a:r>
              <a:rPr b="1" lang="en-US" sz="3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References for more tips for dorking in sohdan and for finding more endpoints </a:t>
            </a:r>
            <a:endParaRPr b="1" sz="30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The Power Of Shodan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https://www.youtube.com/watch?v=WgMGLlpznao</a:t>
            </a:r>
            <a:endParaRPr b="1" sz="24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4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447" name="Google Shape;447;p44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44"/>
          <p:cNvSpPr txBox="1"/>
          <p:nvPr>
            <p:ph idx="1" type="body"/>
          </p:nvPr>
        </p:nvSpPr>
        <p:spPr>
          <a:xfrm>
            <a:off x="0" y="1066799"/>
            <a:ext cx="11833860" cy="5619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FF0000"/>
                </a:solidFill>
              </a:rPr>
              <a:t> Endpoints Tool (Waymore)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</a:pPr>
            <a:r>
              <a:rPr b="1" lang="en-US">
                <a:solidFill>
                  <a:schemeClr val="accent3"/>
                </a:solidFill>
              </a:rPr>
              <a:t>https://github.com/xnl-h4ck3r/waymore</a:t>
            </a:r>
            <a:r>
              <a:rPr b="1" lang="en-US" sz="3500">
                <a:solidFill>
                  <a:srgbClr val="FF0000"/>
                </a:solidFill>
              </a:rPr>
              <a:t>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t/>
            </a:r>
            <a:endParaRPr b="1" sz="3500">
              <a:solidFill>
                <a:srgbClr val="FF0000"/>
              </a:solidFill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Wayback Machine (web.archive.org)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Common Crawl (index.commoncrawl.org)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Alien Vault OTX (otx.alienvault.com)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Char char="•"/>
            </a:pPr>
            <a:r>
              <a:rPr b="1" lang="en-US"/>
              <a:t>URLScan (urlscan.io)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</a:pPr>
            <a:r>
              <a:t/>
            </a:r>
            <a:endParaRPr b="1" sz="35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5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6000"/>
              <a:buFont typeface="Arial"/>
              <a:buNone/>
            </a:pPr>
            <a:r>
              <a:rPr lang="en-US" sz="60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METHODS &amp;TIPS</a:t>
            </a:r>
            <a:endParaRPr/>
          </a:p>
        </p:txBody>
      </p:sp>
      <p:sp>
        <p:nvSpPr>
          <p:cNvPr id="454" name="Google Shape;454;p45"/>
          <p:cNvSpPr txBox="1"/>
          <p:nvPr>
            <p:ph idx="1" type="body"/>
          </p:nvPr>
        </p:nvSpPr>
        <p:spPr>
          <a:xfrm>
            <a:off x="0" y="942974"/>
            <a:ext cx="12090400" cy="5915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1" marL="685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45"/>
          <p:cNvSpPr txBox="1"/>
          <p:nvPr>
            <p:ph idx="1" type="body"/>
          </p:nvPr>
        </p:nvSpPr>
        <p:spPr>
          <a:xfrm>
            <a:off x="0" y="1066799"/>
            <a:ext cx="11833860" cy="56197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225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500"/>
              <a:buFont typeface="Arial"/>
              <a:buChar char="•"/>
            </a:pPr>
            <a:r>
              <a:rPr b="1" lang="en-US" sz="3500">
                <a:solidFill>
                  <a:srgbClr val="FF0000"/>
                </a:solidFill>
              </a:rPr>
              <a:t> checking endpoints manually is more useful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 sz="2400"/>
              <a:t>EX: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</a:pPr>
            <a:r>
              <a:rPr b="1" lang="en-US" sz="3000">
                <a:solidFill>
                  <a:schemeClr val="accent3"/>
                </a:solidFill>
              </a:rPr>
              <a:t>host.com/xxx/xxxx/xxx.zi          [.zip]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</a:pPr>
            <a:r>
              <a:rPr b="1" lang="en-US" sz="3000">
                <a:solidFill>
                  <a:schemeClr val="accent3"/>
                </a:solidFill>
              </a:rPr>
              <a:t>host.com/xxx/xxxx/xxx.p           [php/pdf]</a:t>
            </a:r>
            <a:br>
              <a:rPr b="1" lang="en-US" sz="3000">
                <a:solidFill>
                  <a:schemeClr val="accent3"/>
                </a:solidFill>
              </a:rPr>
            </a:br>
            <a:r>
              <a:rPr b="1" lang="en-US" sz="3000">
                <a:solidFill>
                  <a:schemeClr val="accent3"/>
                </a:solidFill>
              </a:rPr>
              <a:t>host.com/xxx/xxxx/xxx.ex         [exe]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6"/>
          <p:cNvSpPr txBox="1"/>
          <p:nvPr>
            <p:ph type="ctrTitle"/>
          </p:nvPr>
        </p:nvSpPr>
        <p:spPr>
          <a:xfrm>
            <a:off x="1508760" y="563881"/>
            <a:ext cx="9087971" cy="18516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000"/>
              <a:buFont typeface="Arial"/>
              <a:buNone/>
            </a:pPr>
            <a:r>
              <a:rPr lang="en-US" sz="5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/>
          </a:p>
        </p:txBody>
      </p:sp>
      <p:sp>
        <p:nvSpPr>
          <p:cNvPr id="461" name="Google Shape;461;p46"/>
          <p:cNvSpPr txBox="1"/>
          <p:nvPr>
            <p:ph idx="1" type="subTitle"/>
          </p:nvPr>
        </p:nvSpPr>
        <p:spPr>
          <a:xfrm>
            <a:off x="1066800" y="2766060"/>
            <a:ext cx="10043160" cy="31394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</a:pPr>
            <a:r>
              <a:rPr b="1" lang="en-US" sz="3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https://twitter.com/godfatherorwa</a:t>
            </a:r>
            <a:endParaRPr b="1" sz="3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</a:pPr>
            <a:r>
              <a:rPr b="1" lang="en-US" sz="3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https://bugcrowd.com/orwagodfather</a:t>
            </a:r>
            <a:endParaRPr b="1" sz="3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800"/>
              <a:buNone/>
            </a:pPr>
            <a:r>
              <a:rPr b="1" lang="en-US" sz="3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https://hackerone.com/mr-hakhak</a:t>
            </a:r>
            <a:endParaRPr b="1" sz="3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5"/>
          <p:cNvSpPr txBox="1"/>
          <p:nvPr>
            <p:ph type="title"/>
          </p:nvPr>
        </p:nvSpPr>
        <p:spPr>
          <a:xfrm>
            <a:off x="913795" y="-296332"/>
            <a:ext cx="1035376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4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5"/>
          <p:cNvSpPr txBox="1"/>
          <p:nvPr>
            <p:ph idx="1" type="body"/>
          </p:nvPr>
        </p:nvSpPr>
        <p:spPr>
          <a:xfrm>
            <a:off x="118534" y="770466"/>
            <a:ext cx="11971865" cy="5909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Discovering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300"/>
              <a:buAutoNum type="arabicParenR"/>
            </a:pPr>
            <a:r>
              <a:rPr b="1" lang="en-US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Nuclei Template 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b="1" lang="en-US" sz="2300"/>
              <a:t>nuclei-templates/fuzzing/iis-shortname.yaml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</a:pPr>
            <a:r>
              <a:rPr b="1" lang="en-US" sz="13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https://github.com/projectdiscovery/nucleitemplates/blob/d6636f9169920d3ccefc692bc1a6136e2deb9205/fuzzing/iis-shortname.yaml</a:t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</a:pPr>
            <a:r>
              <a:t/>
            </a:r>
            <a:endParaRPr b="1" sz="1000"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t/>
            </a:r>
            <a:endParaRPr b="1" sz="2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300"/>
              <a:buNone/>
            </a:pPr>
            <a:r>
              <a:rPr b="1" lang="en-US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2) Wappalyzer extenstion </a:t>
            </a:r>
            <a:endParaRPr/>
          </a:p>
        </p:txBody>
      </p:sp>
      <p:sp>
        <p:nvSpPr>
          <p:cNvPr id="169" name="Google Shape;169;p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5"/>
          <p:cNvSpPr/>
          <p:nvPr/>
        </p:nvSpPr>
        <p:spPr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5"/>
          <p:cNvSpPr/>
          <p:nvPr/>
        </p:nvSpPr>
        <p:spPr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5"/>
          <p:cNvSpPr/>
          <p:nvPr/>
        </p:nvSpPr>
        <p:spPr>
          <a:xfrm>
            <a:off x="457200" y="4572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5"/>
          <p:cNvSpPr/>
          <p:nvPr/>
        </p:nvSpPr>
        <p:spPr>
          <a:xfrm>
            <a:off x="609600" y="6096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80200" y="3710657"/>
            <a:ext cx="5008033" cy="30203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/>
          <p:nvPr>
            <p:ph type="title"/>
          </p:nvPr>
        </p:nvSpPr>
        <p:spPr>
          <a:xfrm>
            <a:off x="913795" y="-296332"/>
            <a:ext cx="10353761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44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6"/>
          <p:cNvSpPr txBox="1"/>
          <p:nvPr>
            <p:ph idx="1" type="body"/>
          </p:nvPr>
        </p:nvSpPr>
        <p:spPr>
          <a:xfrm>
            <a:off x="177801" y="829733"/>
            <a:ext cx="12014199" cy="59097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Discovering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300"/>
              <a:buNone/>
            </a:pPr>
            <a:r>
              <a:rPr b="1" lang="en-US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3) Shodan 🡺 </a:t>
            </a:r>
            <a:r>
              <a:rPr b="1" i="1" lang="en-US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http.title:"IIS"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t/>
            </a:r>
            <a:endParaRPr b="1" sz="2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Company dork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300"/>
              <a:buNone/>
            </a:pPr>
            <a:r>
              <a:rPr b="1" i="1" lang="en-US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Ssl:"Bsides Ahmedabad Inc." http.title:"IIS"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t/>
            </a:r>
            <a:endParaRPr b="1" sz="23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</a:pPr>
            <a:r>
              <a:rPr b="1" lang="en-US" sz="2300">
                <a:latin typeface="Arial"/>
                <a:ea typeface="Arial"/>
                <a:cs typeface="Arial"/>
                <a:sym typeface="Arial"/>
              </a:rPr>
              <a:t>Host dork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300"/>
              <a:buNone/>
            </a:pPr>
            <a:r>
              <a:rPr b="1" i="1" lang="en-US" sz="23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Ssl.cert.subject.CN:"bsidesahmedabad.in" http.title:"IIS"</a:t>
            </a:r>
            <a:endParaRPr/>
          </a:p>
        </p:txBody>
      </p:sp>
      <p:sp>
        <p:nvSpPr>
          <p:cNvPr id="181" name="Google Shape;181;p6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/>
          <p:nvPr/>
        </p:nvSpPr>
        <p:spPr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>
            <a:off x="304800" y="3048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>
            <a:off x="457200" y="4572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609600" y="60960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900"/>
              <a:buFont typeface="Arial"/>
              <a:buNone/>
            </a:pPr>
            <a:r>
              <a:rPr b="0" i="0" lang="en-US" sz="900" u="none" cap="none" strike="noStrike">
                <a:solidFill>
                  <a:srgbClr val="24292F"/>
                </a:solidFill>
                <a:latin typeface="Arial"/>
                <a:ea typeface="Arial"/>
                <a:cs typeface="Arial"/>
                <a:sym typeface="Arial"/>
              </a:rPr>
              <a:t>screenshot</a:t>
            </a:r>
            <a:r>
              <a:rPr b="0" i="0" lang="en-US" sz="300" u="none" cap="none" strike="noStrike">
                <a:solidFill>
                  <a:schemeClr val="lt1"/>
                </a:solidFill>
                <a:latin typeface="Rockwell"/>
                <a:ea typeface="Rockwell"/>
                <a:cs typeface="Rockwell"/>
                <a:sym typeface="Rockwell"/>
              </a:rPr>
              <a:t> </a:t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6" name="Google Shape;186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87066" y="2489200"/>
            <a:ext cx="5401733" cy="2726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7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7"/>
          <p:cNvSpPr txBox="1"/>
          <p:nvPr>
            <p:ph idx="1" type="body"/>
          </p:nvPr>
        </p:nvSpPr>
        <p:spPr>
          <a:xfrm>
            <a:off x="228600" y="677332"/>
            <a:ext cx="11861800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Tools For Testing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AutoNum type="arabicParenR"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IIS Tilde Enumeration (Burp Extension)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2) Shortscan tool Github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[to detect short names of files and directories]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3) JetBrains dotPeek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[to analyze files such as dll file and export the source of that file]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4) visual studio code 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[for read/review the code/source]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8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8"/>
          <p:cNvSpPr txBox="1"/>
          <p:nvPr>
            <p:ph idx="1" type="body"/>
          </p:nvPr>
        </p:nvSpPr>
        <p:spPr>
          <a:xfrm>
            <a:off x="228600" y="677332"/>
            <a:ext cx="11861800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5) ffuf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Web directory brute forcer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Wordlist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 u="sng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https://github.com/orwagodfather/WordList/blob/main/iis.txt</a:t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Its can be used on vulnerable and normal IIS app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Its can be used on other web apps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9"/>
          <p:cNvSpPr txBox="1"/>
          <p:nvPr>
            <p:ph type="title"/>
          </p:nvPr>
        </p:nvSpPr>
        <p:spPr>
          <a:xfrm>
            <a:off x="1007533" y="-118532"/>
            <a:ext cx="1044786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600"/>
              <a:buFont typeface="Arial"/>
              <a:buNone/>
            </a:pPr>
            <a:r>
              <a:rPr i="0" lang="en-US" sz="5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IIS</a:t>
            </a:r>
            <a:endParaRPr sz="5600">
              <a:solidFill>
                <a:srgbClr val="C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9"/>
          <p:cNvSpPr txBox="1"/>
          <p:nvPr>
            <p:ph idx="1" type="body"/>
          </p:nvPr>
        </p:nvSpPr>
        <p:spPr>
          <a:xfrm>
            <a:off x="228600" y="677332"/>
            <a:ext cx="11861800" cy="61806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Testing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Sortscan basic usage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sz="2400"/>
              <a:t>$</a:t>
            </a:r>
            <a:r>
              <a:rPr lang="en-US" sz="2800"/>
              <a:t> shortscan https://url/</a:t>
            </a:r>
            <a:endParaRPr b="1" sz="2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Burp Extension IIS Tilde Enumeration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Copy the target url and scan </a:t>
            </a:r>
            <a:endParaRPr/>
          </a:p>
          <a:p>
            <a:pPr indent="-228600" lvl="0" marL="22860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800"/>
              <a:buNone/>
            </a:pPr>
            <a:r>
              <a:rPr b="1" lang="en-US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**NOTE** </a:t>
            </a:r>
            <a:br>
              <a:rPr b="1" lang="en-US" sz="2800"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any valid dir endpoint such as 403,401,301,200 etc… </a:t>
            </a:r>
            <a:br>
              <a:rPr b="1" lang="en-US" sz="2800">
                <a:latin typeface="Arial"/>
                <a:ea typeface="Arial"/>
                <a:cs typeface="Arial"/>
                <a:sym typeface="Arial"/>
              </a:rPr>
            </a:br>
            <a:r>
              <a:rPr b="1" lang="en-US" sz="2800">
                <a:latin typeface="Arial"/>
                <a:ea typeface="Arial"/>
                <a:cs typeface="Arial"/>
                <a:sym typeface="Arial"/>
              </a:rPr>
              <a:t>scan that endpoint again , not just the url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mask">
  <a:themeElements>
    <a:clrScheme name="Damask">
      <a:dk1>
        <a:srgbClr val="000000"/>
      </a:dk1>
      <a:lt1>
        <a:srgbClr val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2022-06-05T20:42:25Z</dcterms:created>
  <dc:creator>OrwaGodfahter</dc:creator>
</cp:coreProperties>
</file>